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2" r:id="rId5"/>
    <p:sldId id="265" r:id="rId6"/>
    <p:sldId id="286" r:id="rId7"/>
    <p:sldId id="257" r:id="rId8"/>
    <p:sldId id="263" r:id="rId9"/>
    <p:sldId id="272" r:id="rId10"/>
    <p:sldId id="261" r:id="rId11"/>
    <p:sldId id="276" r:id="rId12"/>
    <p:sldId id="277" r:id="rId13"/>
    <p:sldId id="287" r:id="rId14"/>
    <p:sldId id="267" r:id="rId15"/>
    <p:sldId id="280" r:id="rId16"/>
    <p:sldId id="281" r:id="rId17"/>
    <p:sldId id="288" r:id="rId18"/>
    <p:sldId id="269" r:id="rId19"/>
    <p:sldId id="285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2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 autoAdjust="0"/>
    <p:restoredTop sz="76599"/>
  </p:normalViewPr>
  <p:slideViewPr>
    <p:cSldViewPr snapToGrid="0">
      <p:cViewPr varScale="1">
        <p:scale>
          <a:sx n="96" d="100"/>
          <a:sy n="96" d="100"/>
        </p:scale>
        <p:origin x="20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7C32C-8D26-944D-9C3C-C2B0E6391F2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8E9D4-3D9F-AC46-9C2F-010538FE88F5}">
      <dgm:prSet phldrT="[Text]"/>
      <dgm:spPr/>
      <dgm:t>
        <a:bodyPr/>
        <a:lstStyle/>
        <a:p>
          <a:pPr rtl="0"/>
          <a:r>
            <a:rPr lang="en-US" dirty="0">
              <a:latin typeface="FreightSans Pro Book" panose="02000606030000020004" pitchFamily="2" charset="0"/>
            </a:rPr>
            <a:t>1.5B+ Daily Users</a:t>
          </a:r>
        </a:p>
      </dgm:t>
    </dgm:pt>
    <dgm:pt modelId="{A9315FF2-2019-0245-8378-3B11C689A0FF}" type="parTrans" cxnId="{A2F5DF20-086E-EA48-9B42-C4EF4DBA834C}">
      <dgm:prSet/>
      <dgm:spPr/>
      <dgm:t>
        <a:bodyPr/>
        <a:lstStyle/>
        <a:p>
          <a:endParaRPr lang="en-US">
            <a:latin typeface="FreightSans Pro Book" panose="02000606030000020004" pitchFamily="2" charset="0"/>
          </a:endParaRPr>
        </a:p>
      </dgm:t>
    </dgm:pt>
    <dgm:pt modelId="{DE9063CA-35E5-CE42-91FE-D0ED0BEC5640}" type="sibTrans" cxnId="{A2F5DF20-086E-EA48-9B42-C4EF4DBA834C}">
      <dgm:prSet/>
      <dgm:spPr/>
      <dgm:t>
        <a:bodyPr/>
        <a:lstStyle/>
        <a:p>
          <a:endParaRPr lang="en-US">
            <a:latin typeface="FreightSans Pro Book" panose="02000606030000020004" pitchFamily="2" charset="0"/>
          </a:endParaRPr>
        </a:p>
      </dgm:t>
    </dgm:pt>
    <dgm:pt modelId="{3DD96A8F-29B5-5543-820A-31170A56C129}">
      <dgm:prSet phldrT="[Text]"/>
      <dgm:spPr/>
      <dgm:t>
        <a:bodyPr/>
        <a:lstStyle/>
        <a:p>
          <a:pPr rtl="0"/>
          <a:r>
            <a:rPr lang="en-US" dirty="0">
              <a:latin typeface="FreightSans Pro Book" panose="02000606030000020004" pitchFamily="2" charset="0"/>
            </a:rPr>
            <a:t>Trillions Posts Ranked Per Day</a:t>
          </a:r>
        </a:p>
      </dgm:t>
    </dgm:pt>
    <dgm:pt modelId="{5F39ADF3-D868-6E44-90C6-2FC52B6243D1}" type="parTrans" cxnId="{554E15E0-8082-344A-BF89-BDA9912D2A75}">
      <dgm:prSet/>
      <dgm:spPr/>
      <dgm:t>
        <a:bodyPr/>
        <a:lstStyle/>
        <a:p>
          <a:endParaRPr lang="en-US">
            <a:latin typeface="FreightSans Pro Book" panose="02000606030000020004" pitchFamily="2" charset="0"/>
          </a:endParaRPr>
        </a:p>
      </dgm:t>
    </dgm:pt>
    <dgm:pt modelId="{CAEE88C4-BB3A-3647-87FD-B718C721EBBC}" type="sibTrans" cxnId="{554E15E0-8082-344A-BF89-BDA9912D2A75}">
      <dgm:prSet/>
      <dgm:spPr/>
      <dgm:t>
        <a:bodyPr/>
        <a:lstStyle/>
        <a:p>
          <a:endParaRPr lang="en-US">
            <a:latin typeface="FreightSans Pro Book" panose="02000606030000020004" pitchFamily="2" charset="0"/>
          </a:endParaRPr>
        </a:p>
      </dgm:t>
    </dgm:pt>
    <dgm:pt modelId="{659AE213-A8D3-9A4B-9F71-558BDBC50106}">
      <dgm:prSet phldrT="[Text]"/>
      <dgm:spPr/>
      <dgm:t>
        <a:bodyPr/>
        <a:lstStyle/>
        <a:p>
          <a:pPr rtl="0"/>
          <a:r>
            <a:rPr lang="en-US">
              <a:latin typeface="FreightSans Pro Book" panose="02000606030000020004" pitchFamily="2" charset="0"/>
            </a:rPr>
            <a:t>Billions Posts Shared </a:t>
          </a:r>
          <a:r>
            <a:rPr lang="en-US" dirty="0">
              <a:latin typeface="FreightSans Pro Book" panose="02000606030000020004" pitchFamily="2" charset="0"/>
            </a:rPr>
            <a:t>Per Day</a:t>
          </a:r>
        </a:p>
      </dgm:t>
    </dgm:pt>
    <dgm:pt modelId="{097E1876-653D-4941-8231-87F0D706E6F1}" type="parTrans" cxnId="{D162D576-3127-3E4C-8BFF-5B2FEDE866A1}">
      <dgm:prSet/>
      <dgm:spPr/>
      <dgm:t>
        <a:bodyPr/>
        <a:lstStyle/>
        <a:p>
          <a:endParaRPr lang="en-US"/>
        </a:p>
      </dgm:t>
    </dgm:pt>
    <dgm:pt modelId="{F3AC9C2B-2B86-394F-AAD5-35229E78AC44}" type="sibTrans" cxnId="{D162D576-3127-3E4C-8BFF-5B2FEDE866A1}">
      <dgm:prSet/>
      <dgm:spPr/>
      <dgm:t>
        <a:bodyPr/>
        <a:lstStyle/>
        <a:p>
          <a:endParaRPr lang="en-US"/>
        </a:p>
      </dgm:t>
    </dgm:pt>
    <dgm:pt modelId="{C4E2930A-169B-E74E-979C-708905675658}" type="pres">
      <dgm:prSet presAssocID="{2E67C32C-8D26-944D-9C3C-C2B0E6391F29}" presName="Name0" presStyleCnt="0">
        <dgm:presLayoutVars>
          <dgm:chMax val="7"/>
          <dgm:chPref val="7"/>
          <dgm:dir/>
        </dgm:presLayoutVars>
      </dgm:prSet>
      <dgm:spPr/>
    </dgm:pt>
    <dgm:pt modelId="{A09A4A9D-BBD5-5E45-AAC3-61793FF254E5}" type="pres">
      <dgm:prSet presAssocID="{2E67C32C-8D26-944D-9C3C-C2B0E6391F29}" presName="Name1" presStyleCnt="0"/>
      <dgm:spPr/>
    </dgm:pt>
    <dgm:pt modelId="{EA5B3AA6-46D8-F24B-9D0E-66A861DBFE2F}" type="pres">
      <dgm:prSet presAssocID="{2E67C32C-8D26-944D-9C3C-C2B0E6391F29}" presName="cycle" presStyleCnt="0"/>
      <dgm:spPr/>
    </dgm:pt>
    <dgm:pt modelId="{9B65A7AF-5A7B-DA4F-A229-D60013A70A78}" type="pres">
      <dgm:prSet presAssocID="{2E67C32C-8D26-944D-9C3C-C2B0E6391F29}" presName="srcNode" presStyleLbl="node1" presStyleIdx="0" presStyleCnt="3"/>
      <dgm:spPr/>
    </dgm:pt>
    <dgm:pt modelId="{32D6CB71-4512-CA44-BAED-81F117207BCF}" type="pres">
      <dgm:prSet presAssocID="{2E67C32C-8D26-944D-9C3C-C2B0E6391F29}" presName="conn" presStyleLbl="parChTrans1D2" presStyleIdx="0" presStyleCnt="1"/>
      <dgm:spPr/>
    </dgm:pt>
    <dgm:pt modelId="{6E9AC45B-BD36-044E-9B27-948C2918FA67}" type="pres">
      <dgm:prSet presAssocID="{2E67C32C-8D26-944D-9C3C-C2B0E6391F29}" presName="extraNode" presStyleLbl="node1" presStyleIdx="0" presStyleCnt="3"/>
      <dgm:spPr/>
    </dgm:pt>
    <dgm:pt modelId="{EED9E71C-3639-3340-8A42-2528437880A0}" type="pres">
      <dgm:prSet presAssocID="{2E67C32C-8D26-944D-9C3C-C2B0E6391F29}" presName="dstNode" presStyleLbl="node1" presStyleIdx="0" presStyleCnt="3"/>
      <dgm:spPr/>
    </dgm:pt>
    <dgm:pt modelId="{075D1F2A-03A9-1B4E-B01D-3DFED881CA7C}" type="pres">
      <dgm:prSet presAssocID="{5F58E9D4-3D9F-AC46-9C2F-010538FE88F5}" presName="text_1" presStyleLbl="node1" presStyleIdx="0" presStyleCnt="3">
        <dgm:presLayoutVars>
          <dgm:bulletEnabled val="1"/>
        </dgm:presLayoutVars>
      </dgm:prSet>
      <dgm:spPr/>
    </dgm:pt>
    <dgm:pt modelId="{1292BCB7-05F7-3040-8AB5-55CF8BEDFC69}" type="pres">
      <dgm:prSet presAssocID="{5F58E9D4-3D9F-AC46-9C2F-010538FE88F5}" presName="accent_1" presStyleCnt="0"/>
      <dgm:spPr/>
    </dgm:pt>
    <dgm:pt modelId="{50EC8DF4-E047-9D4B-ADFF-DCAA3ACE4C75}" type="pres">
      <dgm:prSet presAssocID="{5F58E9D4-3D9F-AC46-9C2F-010538FE88F5}" presName="accentRepeatNode" presStyleLbl="solidFgAcc1" presStyleIdx="0" presStyleCnt="3"/>
      <dgm:spPr/>
    </dgm:pt>
    <dgm:pt modelId="{0F5B51D9-0E55-9F40-9D21-50F30CEE6D09}" type="pres">
      <dgm:prSet presAssocID="{659AE213-A8D3-9A4B-9F71-558BDBC50106}" presName="text_2" presStyleLbl="node1" presStyleIdx="1" presStyleCnt="3">
        <dgm:presLayoutVars>
          <dgm:bulletEnabled val="1"/>
        </dgm:presLayoutVars>
      </dgm:prSet>
      <dgm:spPr/>
    </dgm:pt>
    <dgm:pt modelId="{9401459E-D7F6-3842-B405-177811639EBC}" type="pres">
      <dgm:prSet presAssocID="{659AE213-A8D3-9A4B-9F71-558BDBC50106}" presName="accent_2" presStyleCnt="0"/>
      <dgm:spPr/>
    </dgm:pt>
    <dgm:pt modelId="{E6422265-C5AE-C447-B710-3F6DED93E343}" type="pres">
      <dgm:prSet presAssocID="{659AE213-A8D3-9A4B-9F71-558BDBC50106}" presName="accentRepeatNode" presStyleLbl="solidFgAcc1" presStyleIdx="1" presStyleCnt="3"/>
      <dgm:spPr/>
    </dgm:pt>
    <dgm:pt modelId="{CF1864D9-032B-2A48-A706-8439F3ADB2AF}" type="pres">
      <dgm:prSet presAssocID="{3DD96A8F-29B5-5543-820A-31170A56C129}" presName="text_3" presStyleLbl="node1" presStyleIdx="2" presStyleCnt="3">
        <dgm:presLayoutVars>
          <dgm:bulletEnabled val="1"/>
        </dgm:presLayoutVars>
      </dgm:prSet>
      <dgm:spPr/>
    </dgm:pt>
    <dgm:pt modelId="{D66422F0-D61A-F94F-B0B4-01F76CC3BCDA}" type="pres">
      <dgm:prSet presAssocID="{3DD96A8F-29B5-5543-820A-31170A56C129}" presName="accent_3" presStyleCnt="0"/>
      <dgm:spPr/>
    </dgm:pt>
    <dgm:pt modelId="{9AFBD93D-0802-1048-9180-A5FA75D9DE14}" type="pres">
      <dgm:prSet presAssocID="{3DD96A8F-29B5-5543-820A-31170A56C129}" presName="accentRepeatNode" presStyleLbl="solidFgAcc1" presStyleIdx="2" presStyleCnt="3"/>
      <dgm:spPr/>
    </dgm:pt>
  </dgm:ptLst>
  <dgm:cxnLst>
    <dgm:cxn modelId="{A2F5DF20-086E-EA48-9B42-C4EF4DBA834C}" srcId="{2E67C32C-8D26-944D-9C3C-C2B0E6391F29}" destId="{5F58E9D4-3D9F-AC46-9C2F-010538FE88F5}" srcOrd="0" destOrd="0" parTransId="{A9315FF2-2019-0245-8378-3B11C689A0FF}" sibTransId="{DE9063CA-35E5-CE42-91FE-D0ED0BEC5640}"/>
    <dgm:cxn modelId="{87CC1F21-C2D3-6C43-82EE-0BBEFB1CA42C}" type="presOf" srcId="{659AE213-A8D3-9A4B-9F71-558BDBC50106}" destId="{0F5B51D9-0E55-9F40-9D21-50F30CEE6D09}" srcOrd="0" destOrd="0" presId="urn:microsoft.com/office/officeart/2008/layout/VerticalCurvedList"/>
    <dgm:cxn modelId="{7BCBC660-B32F-AA48-ABCE-C56F03CFAC39}" type="presOf" srcId="{DE9063CA-35E5-CE42-91FE-D0ED0BEC5640}" destId="{32D6CB71-4512-CA44-BAED-81F117207BCF}" srcOrd="0" destOrd="0" presId="urn:microsoft.com/office/officeart/2008/layout/VerticalCurvedList"/>
    <dgm:cxn modelId="{D162D576-3127-3E4C-8BFF-5B2FEDE866A1}" srcId="{2E67C32C-8D26-944D-9C3C-C2B0E6391F29}" destId="{659AE213-A8D3-9A4B-9F71-558BDBC50106}" srcOrd="1" destOrd="0" parTransId="{097E1876-653D-4941-8231-87F0D706E6F1}" sibTransId="{F3AC9C2B-2B86-394F-AAD5-35229E78AC44}"/>
    <dgm:cxn modelId="{F3DCBC83-588F-404F-8BB2-2B34D7773C3C}" type="presOf" srcId="{5F58E9D4-3D9F-AC46-9C2F-010538FE88F5}" destId="{075D1F2A-03A9-1B4E-B01D-3DFED881CA7C}" srcOrd="0" destOrd="0" presId="urn:microsoft.com/office/officeart/2008/layout/VerticalCurvedList"/>
    <dgm:cxn modelId="{F238F784-13CF-FB48-8B43-7E57923E3AF7}" type="presOf" srcId="{2E67C32C-8D26-944D-9C3C-C2B0E6391F29}" destId="{C4E2930A-169B-E74E-979C-708905675658}" srcOrd="0" destOrd="0" presId="urn:microsoft.com/office/officeart/2008/layout/VerticalCurvedList"/>
    <dgm:cxn modelId="{554E15E0-8082-344A-BF89-BDA9912D2A75}" srcId="{2E67C32C-8D26-944D-9C3C-C2B0E6391F29}" destId="{3DD96A8F-29B5-5543-820A-31170A56C129}" srcOrd="2" destOrd="0" parTransId="{5F39ADF3-D868-6E44-90C6-2FC52B6243D1}" sibTransId="{CAEE88C4-BB3A-3647-87FD-B718C721EBBC}"/>
    <dgm:cxn modelId="{22596DF2-A7CD-0245-9476-A0831395AEAF}" type="presOf" srcId="{3DD96A8F-29B5-5543-820A-31170A56C129}" destId="{CF1864D9-032B-2A48-A706-8439F3ADB2AF}" srcOrd="0" destOrd="0" presId="urn:microsoft.com/office/officeart/2008/layout/VerticalCurvedList"/>
    <dgm:cxn modelId="{DDF0DA97-5B87-9F47-9B24-B980091626BE}" type="presParOf" srcId="{C4E2930A-169B-E74E-979C-708905675658}" destId="{A09A4A9D-BBD5-5E45-AAC3-61793FF254E5}" srcOrd="0" destOrd="0" presId="urn:microsoft.com/office/officeart/2008/layout/VerticalCurvedList"/>
    <dgm:cxn modelId="{84DB855C-6D62-5844-93A9-64F4AEC3BD2C}" type="presParOf" srcId="{A09A4A9D-BBD5-5E45-AAC3-61793FF254E5}" destId="{EA5B3AA6-46D8-F24B-9D0E-66A861DBFE2F}" srcOrd="0" destOrd="0" presId="urn:microsoft.com/office/officeart/2008/layout/VerticalCurvedList"/>
    <dgm:cxn modelId="{D3A4C18B-6034-0244-85E9-AFCA405514DF}" type="presParOf" srcId="{EA5B3AA6-46D8-F24B-9D0E-66A861DBFE2F}" destId="{9B65A7AF-5A7B-DA4F-A229-D60013A70A78}" srcOrd="0" destOrd="0" presId="urn:microsoft.com/office/officeart/2008/layout/VerticalCurvedList"/>
    <dgm:cxn modelId="{8E21F08C-27D1-1C4D-AF2E-39EC4D27F40C}" type="presParOf" srcId="{EA5B3AA6-46D8-F24B-9D0E-66A861DBFE2F}" destId="{32D6CB71-4512-CA44-BAED-81F117207BCF}" srcOrd="1" destOrd="0" presId="urn:microsoft.com/office/officeart/2008/layout/VerticalCurvedList"/>
    <dgm:cxn modelId="{81C2C36E-4D1C-3E48-9F7D-9BE04ED1ADC5}" type="presParOf" srcId="{EA5B3AA6-46D8-F24B-9D0E-66A861DBFE2F}" destId="{6E9AC45B-BD36-044E-9B27-948C2918FA67}" srcOrd="2" destOrd="0" presId="urn:microsoft.com/office/officeart/2008/layout/VerticalCurvedList"/>
    <dgm:cxn modelId="{E6392803-C0AB-9A4B-9F6E-AF13A5DAFDB9}" type="presParOf" srcId="{EA5B3AA6-46D8-F24B-9D0E-66A861DBFE2F}" destId="{EED9E71C-3639-3340-8A42-2528437880A0}" srcOrd="3" destOrd="0" presId="urn:microsoft.com/office/officeart/2008/layout/VerticalCurvedList"/>
    <dgm:cxn modelId="{78CE194F-9C79-014F-BE6D-D510B52ECA11}" type="presParOf" srcId="{A09A4A9D-BBD5-5E45-AAC3-61793FF254E5}" destId="{075D1F2A-03A9-1B4E-B01D-3DFED881CA7C}" srcOrd="1" destOrd="0" presId="urn:microsoft.com/office/officeart/2008/layout/VerticalCurvedList"/>
    <dgm:cxn modelId="{F756774D-5FA7-BE4F-BEF9-4DAE7E9E7D9A}" type="presParOf" srcId="{A09A4A9D-BBD5-5E45-AAC3-61793FF254E5}" destId="{1292BCB7-05F7-3040-8AB5-55CF8BEDFC69}" srcOrd="2" destOrd="0" presId="urn:microsoft.com/office/officeart/2008/layout/VerticalCurvedList"/>
    <dgm:cxn modelId="{9990831B-9392-F640-8026-3321C70BFEBF}" type="presParOf" srcId="{1292BCB7-05F7-3040-8AB5-55CF8BEDFC69}" destId="{50EC8DF4-E047-9D4B-ADFF-DCAA3ACE4C75}" srcOrd="0" destOrd="0" presId="urn:microsoft.com/office/officeart/2008/layout/VerticalCurvedList"/>
    <dgm:cxn modelId="{0E4E53EC-7E97-674E-B8BE-A647D78F0DB5}" type="presParOf" srcId="{A09A4A9D-BBD5-5E45-AAC3-61793FF254E5}" destId="{0F5B51D9-0E55-9F40-9D21-50F30CEE6D09}" srcOrd="3" destOrd="0" presId="urn:microsoft.com/office/officeart/2008/layout/VerticalCurvedList"/>
    <dgm:cxn modelId="{620174AE-3D09-E44B-8D49-E89444857609}" type="presParOf" srcId="{A09A4A9D-BBD5-5E45-AAC3-61793FF254E5}" destId="{9401459E-D7F6-3842-B405-177811639EBC}" srcOrd="4" destOrd="0" presId="urn:microsoft.com/office/officeart/2008/layout/VerticalCurvedList"/>
    <dgm:cxn modelId="{059D456B-1160-854C-B623-EBD4D94C0666}" type="presParOf" srcId="{9401459E-D7F6-3842-B405-177811639EBC}" destId="{E6422265-C5AE-C447-B710-3F6DED93E343}" srcOrd="0" destOrd="0" presId="urn:microsoft.com/office/officeart/2008/layout/VerticalCurvedList"/>
    <dgm:cxn modelId="{D2BDD20A-B853-9B40-9E57-611478FCE50D}" type="presParOf" srcId="{A09A4A9D-BBD5-5E45-AAC3-61793FF254E5}" destId="{CF1864D9-032B-2A48-A706-8439F3ADB2AF}" srcOrd="5" destOrd="0" presId="urn:microsoft.com/office/officeart/2008/layout/VerticalCurvedList"/>
    <dgm:cxn modelId="{D185E282-4B65-BF47-AD58-EBC76ADA7B60}" type="presParOf" srcId="{A09A4A9D-BBD5-5E45-AAC3-61793FF254E5}" destId="{D66422F0-D61A-F94F-B0B4-01F76CC3BCDA}" srcOrd="6" destOrd="0" presId="urn:microsoft.com/office/officeart/2008/layout/VerticalCurvedList"/>
    <dgm:cxn modelId="{1919E3B5-EA87-5E49-93FD-C2CE83D47680}" type="presParOf" srcId="{D66422F0-D61A-F94F-B0B4-01F76CC3BCDA}" destId="{9AFBD93D-0802-1048-9180-A5FA75D9DE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AD07B-E76F-C248-BC1F-5AF283B1730C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C2A2E-636D-5246-AE8A-8381721B072C}">
      <dgm:prSet phldrT="[Text]"/>
      <dgm:spPr/>
      <dgm:t>
        <a:bodyPr/>
        <a:lstStyle/>
        <a:p>
          <a:pPr algn="l" rtl="0"/>
          <a:r>
            <a:rPr lang="en-US" dirty="0">
              <a:latin typeface="FreightSans Pro Book" panose="02000606030000020004" pitchFamily="2" charset="0"/>
            </a:rPr>
            <a:t>System Design</a:t>
          </a:r>
        </a:p>
      </dgm:t>
    </dgm:pt>
    <dgm:pt modelId="{ED45AB82-3457-2944-B65F-C1A81BBEF143}" type="parTrans" cxnId="{3840A873-8A51-4945-BB10-AB4E2BF5614C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1D7C3A72-3F59-6D49-9DC4-5AF6C2137E03}" type="sibTrans" cxnId="{3840A873-8A51-4945-BB10-AB4E2BF5614C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48FD7BBA-9CB0-BB45-9AE3-087CBC45C7F5}">
      <dgm:prSet phldrT="[Text]"/>
      <dgm:spPr/>
      <dgm:t>
        <a:bodyPr/>
        <a:lstStyle/>
        <a:p>
          <a:pPr algn="l"/>
          <a:r>
            <a:rPr lang="en-US" dirty="0">
              <a:latin typeface="FreightSans Pro Book" panose="02000606030000020004" pitchFamily="2" charset="0"/>
            </a:rPr>
            <a:t>Candidate Generation</a:t>
          </a:r>
        </a:p>
      </dgm:t>
    </dgm:pt>
    <dgm:pt modelId="{322FB917-66B2-8347-9971-854B8B058CB2}" type="parTrans" cxnId="{4226D4BD-0944-2A48-9B67-F4430D8C9364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2CF4D021-ED75-184D-B5F4-29C3D4593134}" type="sibTrans" cxnId="{4226D4BD-0944-2A48-9B67-F4430D8C9364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F06FA1C3-1EE7-7243-9369-4D8FDF446FD6}">
      <dgm:prSet phldrT="[Text]"/>
      <dgm:spPr/>
      <dgm:t>
        <a:bodyPr/>
        <a:lstStyle/>
        <a:p>
          <a:pPr algn="l"/>
          <a:r>
            <a:rPr lang="en-US" dirty="0">
              <a:latin typeface="FreightSans Pro Book" panose="02000606030000020004" pitchFamily="2" charset="0"/>
            </a:rPr>
            <a:t>Learning from Sparse Data</a:t>
          </a:r>
        </a:p>
      </dgm:t>
    </dgm:pt>
    <dgm:pt modelId="{690FAFDC-4CEE-634B-B8F1-33D7EDF4D369}" type="parTrans" cxnId="{C4B2C3D7-CC21-7345-9627-B278C308B8DB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468E4FA0-6175-B34B-99C0-9E53E4395762}" type="sibTrans" cxnId="{C4B2C3D7-CC21-7345-9627-B278C308B8DB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5D99FC99-EAFB-F64D-B557-27F684F992BA}">
      <dgm:prSet phldrT="[Text]"/>
      <dgm:spPr/>
      <dgm:t>
        <a:bodyPr/>
        <a:lstStyle/>
        <a:p>
          <a:pPr algn="l"/>
          <a:r>
            <a:rPr lang="en-US" dirty="0">
              <a:latin typeface="FreightSans Pro Book" panose="02000606030000020004" pitchFamily="2" charset="0"/>
            </a:rPr>
            <a:t>Keeping Models Fresh</a:t>
          </a:r>
        </a:p>
      </dgm:t>
    </dgm:pt>
    <dgm:pt modelId="{8B6056D5-71B1-AA48-B6DD-F7EE2D6163DB}" type="parTrans" cxnId="{08CB96C5-C8CD-004E-930F-50302E9D086C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DE09D461-6E57-BE46-AD8F-1808FCA8E64C}" type="sibTrans" cxnId="{08CB96C5-C8CD-004E-930F-50302E9D086C}">
      <dgm:prSet/>
      <dgm:spPr/>
      <dgm:t>
        <a:bodyPr/>
        <a:lstStyle/>
        <a:p>
          <a:pPr algn="l"/>
          <a:endParaRPr lang="en-US">
            <a:latin typeface="FreightSans Pro Book" panose="02000606030000020004" pitchFamily="2" charset="0"/>
          </a:endParaRPr>
        </a:p>
      </dgm:t>
    </dgm:pt>
    <dgm:pt modelId="{91FF48A8-08CC-C74D-92EC-1DFAE2F251B9}" type="pres">
      <dgm:prSet presAssocID="{23AAD07B-E76F-C248-BC1F-5AF283B1730C}" presName="linearFlow" presStyleCnt="0">
        <dgm:presLayoutVars>
          <dgm:dir/>
          <dgm:resizeHandles val="exact"/>
        </dgm:presLayoutVars>
      </dgm:prSet>
      <dgm:spPr/>
    </dgm:pt>
    <dgm:pt modelId="{72FB25D9-52D9-BC4B-A531-6D5AAE6679D7}" type="pres">
      <dgm:prSet presAssocID="{5AAC2A2E-636D-5246-AE8A-8381721B072C}" presName="composite" presStyleCnt="0"/>
      <dgm:spPr/>
    </dgm:pt>
    <dgm:pt modelId="{D08F7BC0-ED2D-144D-A022-3F859BCB5A75}" type="pres">
      <dgm:prSet presAssocID="{5AAC2A2E-636D-5246-AE8A-8381721B072C}" presName="imgShp" presStyleLbl="fgImgPlace1" presStyleIdx="0" presStyleCnt="4"/>
      <dgm:spPr/>
    </dgm:pt>
    <dgm:pt modelId="{5D407EEE-A73F-0A46-8904-6F1981FF8C5C}" type="pres">
      <dgm:prSet presAssocID="{5AAC2A2E-636D-5246-AE8A-8381721B072C}" presName="txShp" presStyleLbl="node1" presStyleIdx="0" presStyleCnt="4">
        <dgm:presLayoutVars>
          <dgm:bulletEnabled val="1"/>
        </dgm:presLayoutVars>
      </dgm:prSet>
      <dgm:spPr/>
    </dgm:pt>
    <dgm:pt modelId="{FB416A7B-EBC7-094F-9166-6867A000BC18}" type="pres">
      <dgm:prSet presAssocID="{1D7C3A72-3F59-6D49-9DC4-5AF6C2137E03}" presName="spacing" presStyleCnt="0"/>
      <dgm:spPr/>
    </dgm:pt>
    <dgm:pt modelId="{A0E8DBC0-7A40-1746-8CE4-DB5287F72D1C}" type="pres">
      <dgm:prSet presAssocID="{48FD7BBA-9CB0-BB45-9AE3-087CBC45C7F5}" presName="composite" presStyleCnt="0"/>
      <dgm:spPr/>
    </dgm:pt>
    <dgm:pt modelId="{48BCC16A-AE42-184B-872A-2714912B8A7F}" type="pres">
      <dgm:prSet presAssocID="{48FD7BBA-9CB0-BB45-9AE3-087CBC45C7F5}" presName="imgShp" presStyleLbl="fgImgPlace1" presStyleIdx="1" presStyleCnt="4"/>
      <dgm:spPr/>
    </dgm:pt>
    <dgm:pt modelId="{3958F46A-5A47-344C-BB8B-4BE445DA94AA}" type="pres">
      <dgm:prSet presAssocID="{48FD7BBA-9CB0-BB45-9AE3-087CBC45C7F5}" presName="txShp" presStyleLbl="node1" presStyleIdx="1" presStyleCnt="4">
        <dgm:presLayoutVars>
          <dgm:bulletEnabled val="1"/>
        </dgm:presLayoutVars>
      </dgm:prSet>
      <dgm:spPr/>
    </dgm:pt>
    <dgm:pt modelId="{2438D323-F0FA-2844-A5F2-EDA9EFF3C422}" type="pres">
      <dgm:prSet presAssocID="{2CF4D021-ED75-184D-B5F4-29C3D4593134}" presName="spacing" presStyleCnt="0"/>
      <dgm:spPr/>
    </dgm:pt>
    <dgm:pt modelId="{BFDD8DB5-243F-194F-A5CC-B9A56BCB7875}" type="pres">
      <dgm:prSet presAssocID="{F06FA1C3-1EE7-7243-9369-4D8FDF446FD6}" presName="composite" presStyleCnt="0"/>
      <dgm:spPr/>
    </dgm:pt>
    <dgm:pt modelId="{5C612C22-540F-3D4B-A7B3-A5C4539FD511}" type="pres">
      <dgm:prSet presAssocID="{F06FA1C3-1EE7-7243-9369-4D8FDF446FD6}" presName="imgShp" presStyleLbl="fgImgPlace1" presStyleIdx="2" presStyleCnt="4"/>
      <dgm:spPr/>
    </dgm:pt>
    <dgm:pt modelId="{29AA48B3-AC37-4848-8A3B-2DBD3F751569}" type="pres">
      <dgm:prSet presAssocID="{F06FA1C3-1EE7-7243-9369-4D8FDF446FD6}" presName="txShp" presStyleLbl="node1" presStyleIdx="2" presStyleCnt="4">
        <dgm:presLayoutVars>
          <dgm:bulletEnabled val="1"/>
        </dgm:presLayoutVars>
      </dgm:prSet>
      <dgm:spPr/>
    </dgm:pt>
    <dgm:pt modelId="{79E03F25-F22B-C14D-8CCC-D60279120BFC}" type="pres">
      <dgm:prSet presAssocID="{468E4FA0-6175-B34B-99C0-9E53E4395762}" presName="spacing" presStyleCnt="0"/>
      <dgm:spPr/>
    </dgm:pt>
    <dgm:pt modelId="{D893904D-33BE-DD48-B17C-8CB0895AF911}" type="pres">
      <dgm:prSet presAssocID="{5D99FC99-EAFB-F64D-B557-27F684F992BA}" presName="composite" presStyleCnt="0"/>
      <dgm:spPr/>
    </dgm:pt>
    <dgm:pt modelId="{4D87B471-BFF0-0B42-B7E9-44C8C670334A}" type="pres">
      <dgm:prSet presAssocID="{5D99FC99-EAFB-F64D-B557-27F684F992BA}" presName="imgShp" presStyleLbl="fgImgPlace1" presStyleIdx="3" presStyleCnt="4"/>
      <dgm:spPr/>
    </dgm:pt>
    <dgm:pt modelId="{AA0EDC27-A1FE-424E-943C-71975510BD58}" type="pres">
      <dgm:prSet presAssocID="{5D99FC99-EAFB-F64D-B557-27F684F992BA}" presName="txShp" presStyleLbl="node1" presStyleIdx="3" presStyleCnt="4">
        <dgm:presLayoutVars>
          <dgm:bulletEnabled val="1"/>
        </dgm:presLayoutVars>
      </dgm:prSet>
      <dgm:spPr/>
    </dgm:pt>
  </dgm:ptLst>
  <dgm:cxnLst>
    <dgm:cxn modelId="{F2E39901-F696-9942-8C3C-FB26621998FC}" type="presOf" srcId="{23AAD07B-E76F-C248-BC1F-5AF283B1730C}" destId="{91FF48A8-08CC-C74D-92EC-1DFAE2F251B9}" srcOrd="0" destOrd="0" presId="urn:microsoft.com/office/officeart/2005/8/layout/vList3"/>
    <dgm:cxn modelId="{FD90FC5E-7997-CF44-9BA4-CD4778691EC1}" type="presOf" srcId="{5AAC2A2E-636D-5246-AE8A-8381721B072C}" destId="{5D407EEE-A73F-0A46-8904-6F1981FF8C5C}" srcOrd="0" destOrd="0" presId="urn:microsoft.com/office/officeart/2005/8/layout/vList3"/>
    <dgm:cxn modelId="{3840A873-8A51-4945-BB10-AB4E2BF5614C}" srcId="{23AAD07B-E76F-C248-BC1F-5AF283B1730C}" destId="{5AAC2A2E-636D-5246-AE8A-8381721B072C}" srcOrd="0" destOrd="0" parTransId="{ED45AB82-3457-2944-B65F-C1A81BBEF143}" sibTransId="{1D7C3A72-3F59-6D49-9DC4-5AF6C2137E03}"/>
    <dgm:cxn modelId="{64F66D90-2501-6A4D-8CB0-22B7A9D711F8}" type="presOf" srcId="{F06FA1C3-1EE7-7243-9369-4D8FDF446FD6}" destId="{29AA48B3-AC37-4848-8A3B-2DBD3F751569}" srcOrd="0" destOrd="0" presId="urn:microsoft.com/office/officeart/2005/8/layout/vList3"/>
    <dgm:cxn modelId="{62E57CB1-8E6A-8748-B747-48D8B4E56978}" type="presOf" srcId="{48FD7BBA-9CB0-BB45-9AE3-087CBC45C7F5}" destId="{3958F46A-5A47-344C-BB8B-4BE445DA94AA}" srcOrd="0" destOrd="0" presId="urn:microsoft.com/office/officeart/2005/8/layout/vList3"/>
    <dgm:cxn modelId="{4226D4BD-0944-2A48-9B67-F4430D8C9364}" srcId="{23AAD07B-E76F-C248-BC1F-5AF283B1730C}" destId="{48FD7BBA-9CB0-BB45-9AE3-087CBC45C7F5}" srcOrd="1" destOrd="0" parTransId="{322FB917-66B2-8347-9971-854B8B058CB2}" sibTransId="{2CF4D021-ED75-184D-B5F4-29C3D4593134}"/>
    <dgm:cxn modelId="{08CB96C5-C8CD-004E-930F-50302E9D086C}" srcId="{23AAD07B-E76F-C248-BC1F-5AF283B1730C}" destId="{5D99FC99-EAFB-F64D-B557-27F684F992BA}" srcOrd="3" destOrd="0" parTransId="{8B6056D5-71B1-AA48-B6DD-F7EE2D6163DB}" sibTransId="{DE09D461-6E57-BE46-AD8F-1808FCA8E64C}"/>
    <dgm:cxn modelId="{C4B2C3D7-CC21-7345-9627-B278C308B8DB}" srcId="{23AAD07B-E76F-C248-BC1F-5AF283B1730C}" destId="{F06FA1C3-1EE7-7243-9369-4D8FDF446FD6}" srcOrd="2" destOrd="0" parTransId="{690FAFDC-4CEE-634B-B8F1-33D7EDF4D369}" sibTransId="{468E4FA0-6175-B34B-99C0-9E53E4395762}"/>
    <dgm:cxn modelId="{8F3DF9E9-18B2-584D-80AD-65D789BD2065}" type="presOf" srcId="{5D99FC99-EAFB-F64D-B557-27F684F992BA}" destId="{AA0EDC27-A1FE-424E-943C-71975510BD58}" srcOrd="0" destOrd="0" presId="urn:microsoft.com/office/officeart/2005/8/layout/vList3"/>
    <dgm:cxn modelId="{1519E405-9E26-6B47-AC88-DD58E9BF25D3}" type="presParOf" srcId="{91FF48A8-08CC-C74D-92EC-1DFAE2F251B9}" destId="{72FB25D9-52D9-BC4B-A531-6D5AAE6679D7}" srcOrd="0" destOrd="0" presId="urn:microsoft.com/office/officeart/2005/8/layout/vList3"/>
    <dgm:cxn modelId="{0FE14A61-D934-1E4D-95C1-3B9BE1CCC45E}" type="presParOf" srcId="{72FB25D9-52D9-BC4B-A531-6D5AAE6679D7}" destId="{D08F7BC0-ED2D-144D-A022-3F859BCB5A75}" srcOrd="0" destOrd="0" presId="urn:microsoft.com/office/officeart/2005/8/layout/vList3"/>
    <dgm:cxn modelId="{A283560B-2E2A-6542-9E41-C2A8DF98696F}" type="presParOf" srcId="{72FB25D9-52D9-BC4B-A531-6D5AAE6679D7}" destId="{5D407EEE-A73F-0A46-8904-6F1981FF8C5C}" srcOrd="1" destOrd="0" presId="urn:microsoft.com/office/officeart/2005/8/layout/vList3"/>
    <dgm:cxn modelId="{1B309EB3-6818-634A-9013-7C0645960925}" type="presParOf" srcId="{91FF48A8-08CC-C74D-92EC-1DFAE2F251B9}" destId="{FB416A7B-EBC7-094F-9166-6867A000BC18}" srcOrd="1" destOrd="0" presId="urn:microsoft.com/office/officeart/2005/8/layout/vList3"/>
    <dgm:cxn modelId="{277924B4-D51F-6C4B-AA9C-E4656243E372}" type="presParOf" srcId="{91FF48A8-08CC-C74D-92EC-1DFAE2F251B9}" destId="{A0E8DBC0-7A40-1746-8CE4-DB5287F72D1C}" srcOrd="2" destOrd="0" presId="urn:microsoft.com/office/officeart/2005/8/layout/vList3"/>
    <dgm:cxn modelId="{EEF32F32-739F-3641-97A5-3ED01C221EDD}" type="presParOf" srcId="{A0E8DBC0-7A40-1746-8CE4-DB5287F72D1C}" destId="{48BCC16A-AE42-184B-872A-2714912B8A7F}" srcOrd="0" destOrd="0" presId="urn:microsoft.com/office/officeart/2005/8/layout/vList3"/>
    <dgm:cxn modelId="{46D45BDE-8225-2944-A627-3DF4C29B4919}" type="presParOf" srcId="{A0E8DBC0-7A40-1746-8CE4-DB5287F72D1C}" destId="{3958F46A-5A47-344C-BB8B-4BE445DA94AA}" srcOrd="1" destOrd="0" presId="urn:microsoft.com/office/officeart/2005/8/layout/vList3"/>
    <dgm:cxn modelId="{E6131D2A-4048-2E4C-A4B0-D86F27CBD3B6}" type="presParOf" srcId="{91FF48A8-08CC-C74D-92EC-1DFAE2F251B9}" destId="{2438D323-F0FA-2844-A5F2-EDA9EFF3C422}" srcOrd="3" destOrd="0" presId="urn:microsoft.com/office/officeart/2005/8/layout/vList3"/>
    <dgm:cxn modelId="{0A73B049-F178-A843-A038-894E7C739B35}" type="presParOf" srcId="{91FF48A8-08CC-C74D-92EC-1DFAE2F251B9}" destId="{BFDD8DB5-243F-194F-A5CC-B9A56BCB7875}" srcOrd="4" destOrd="0" presId="urn:microsoft.com/office/officeart/2005/8/layout/vList3"/>
    <dgm:cxn modelId="{B9590997-06AF-D74F-B851-346979A10E79}" type="presParOf" srcId="{BFDD8DB5-243F-194F-A5CC-B9A56BCB7875}" destId="{5C612C22-540F-3D4B-A7B3-A5C4539FD511}" srcOrd="0" destOrd="0" presId="urn:microsoft.com/office/officeart/2005/8/layout/vList3"/>
    <dgm:cxn modelId="{A93B1B1E-1E23-9A4A-AA8C-E69565D09DCE}" type="presParOf" srcId="{BFDD8DB5-243F-194F-A5CC-B9A56BCB7875}" destId="{29AA48B3-AC37-4848-8A3B-2DBD3F751569}" srcOrd="1" destOrd="0" presId="urn:microsoft.com/office/officeart/2005/8/layout/vList3"/>
    <dgm:cxn modelId="{A4ABF310-FBBC-3B4D-A4B0-98C729A87467}" type="presParOf" srcId="{91FF48A8-08CC-C74D-92EC-1DFAE2F251B9}" destId="{79E03F25-F22B-C14D-8CCC-D60279120BFC}" srcOrd="5" destOrd="0" presId="urn:microsoft.com/office/officeart/2005/8/layout/vList3"/>
    <dgm:cxn modelId="{A70ECE79-940D-6246-8D19-E1919C089538}" type="presParOf" srcId="{91FF48A8-08CC-C74D-92EC-1DFAE2F251B9}" destId="{D893904D-33BE-DD48-B17C-8CB0895AF911}" srcOrd="6" destOrd="0" presId="urn:microsoft.com/office/officeart/2005/8/layout/vList3"/>
    <dgm:cxn modelId="{0C3EC787-11C7-B848-9532-7E72849652C8}" type="presParOf" srcId="{D893904D-33BE-DD48-B17C-8CB0895AF911}" destId="{4D87B471-BFF0-0B42-B7E9-44C8C670334A}" srcOrd="0" destOrd="0" presId="urn:microsoft.com/office/officeart/2005/8/layout/vList3"/>
    <dgm:cxn modelId="{9198915F-9C95-D542-98FF-6F107C80775F}" type="presParOf" srcId="{D893904D-33BE-DD48-B17C-8CB0895AF911}" destId="{AA0EDC27-A1FE-424E-943C-71975510BD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6CB71-4512-CA44-BAED-81F117207BCF}">
      <dsp:nvSpPr>
        <dsp:cNvPr id="0" name=""/>
        <dsp:cNvSpPr/>
      </dsp:nvSpPr>
      <dsp:spPr>
        <a:xfrm>
          <a:off x="-6099815" y="-933548"/>
          <a:ext cx="7263307" cy="7263307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D1F2A-03A9-1B4E-B01D-3DFED881CA7C}">
      <dsp:nvSpPr>
        <dsp:cNvPr id="0" name=""/>
        <dsp:cNvSpPr/>
      </dsp:nvSpPr>
      <dsp:spPr>
        <a:xfrm>
          <a:off x="748994" y="539621"/>
          <a:ext cx="6965503" cy="1079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48" tIns="96520" rIns="96520" bIns="9652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FreightSans Pro Book" panose="02000606030000020004" pitchFamily="2" charset="0"/>
            </a:rPr>
            <a:t>1.5B+ Daily Users</a:t>
          </a:r>
        </a:p>
      </dsp:txBody>
      <dsp:txXfrm>
        <a:off x="748994" y="539621"/>
        <a:ext cx="6965503" cy="1079242"/>
      </dsp:txXfrm>
    </dsp:sp>
    <dsp:sp modelId="{50EC8DF4-E047-9D4B-ADFF-DCAA3ACE4C75}">
      <dsp:nvSpPr>
        <dsp:cNvPr id="0" name=""/>
        <dsp:cNvSpPr/>
      </dsp:nvSpPr>
      <dsp:spPr>
        <a:xfrm>
          <a:off x="74467" y="404715"/>
          <a:ext cx="1349052" cy="1349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B51D9-0E55-9F40-9D21-50F30CEE6D09}">
      <dsp:nvSpPr>
        <dsp:cNvPr id="0" name=""/>
        <dsp:cNvSpPr/>
      </dsp:nvSpPr>
      <dsp:spPr>
        <a:xfrm>
          <a:off x="1141298" y="2158484"/>
          <a:ext cx="6573198" cy="1079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48" tIns="96520" rIns="96520" bIns="9652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FreightSans Pro Book" panose="02000606030000020004" pitchFamily="2" charset="0"/>
            </a:rPr>
            <a:t>Billions Posts Shared </a:t>
          </a:r>
          <a:r>
            <a:rPr lang="en-US" sz="3800" kern="1200" dirty="0">
              <a:latin typeface="FreightSans Pro Book" panose="02000606030000020004" pitchFamily="2" charset="0"/>
            </a:rPr>
            <a:t>Per Day</a:t>
          </a:r>
        </a:p>
      </dsp:txBody>
      <dsp:txXfrm>
        <a:off x="1141298" y="2158484"/>
        <a:ext cx="6573198" cy="1079242"/>
      </dsp:txXfrm>
    </dsp:sp>
    <dsp:sp modelId="{E6422265-C5AE-C447-B710-3F6DED93E343}">
      <dsp:nvSpPr>
        <dsp:cNvPr id="0" name=""/>
        <dsp:cNvSpPr/>
      </dsp:nvSpPr>
      <dsp:spPr>
        <a:xfrm>
          <a:off x="466772" y="2023579"/>
          <a:ext cx="1349052" cy="1349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864D9-032B-2A48-A706-8439F3ADB2AF}">
      <dsp:nvSpPr>
        <dsp:cNvPr id="0" name=""/>
        <dsp:cNvSpPr/>
      </dsp:nvSpPr>
      <dsp:spPr>
        <a:xfrm>
          <a:off x="748994" y="3777347"/>
          <a:ext cx="6965503" cy="1079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48" tIns="96520" rIns="96520" bIns="9652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FreightSans Pro Book" panose="02000606030000020004" pitchFamily="2" charset="0"/>
            </a:rPr>
            <a:t>Trillions Posts Ranked Per Day</a:t>
          </a:r>
        </a:p>
      </dsp:txBody>
      <dsp:txXfrm>
        <a:off x="748994" y="3777347"/>
        <a:ext cx="6965503" cy="1079242"/>
      </dsp:txXfrm>
    </dsp:sp>
    <dsp:sp modelId="{9AFBD93D-0802-1048-9180-A5FA75D9DE14}">
      <dsp:nvSpPr>
        <dsp:cNvPr id="0" name=""/>
        <dsp:cNvSpPr/>
      </dsp:nvSpPr>
      <dsp:spPr>
        <a:xfrm>
          <a:off x="74467" y="3642442"/>
          <a:ext cx="1349052" cy="1349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7EEE-A73F-0A46-8904-6F1981FF8C5C}">
      <dsp:nvSpPr>
        <dsp:cNvPr id="0" name=""/>
        <dsp:cNvSpPr/>
      </dsp:nvSpPr>
      <dsp:spPr>
        <a:xfrm rot="10800000">
          <a:off x="1593715" y="2127"/>
          <a:ext cx="5426417" cy="9076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46" tIns="129540" rIns="241808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FreightSans Pro Book" panose="02000606030000020004" pitchFamily="2" charset="0"/>
            </a:rPr>
            <a:t>System Design</a:t>
          </a:r>
        </a:p>
      </dsp:txBody>
      <dsp:txXfrm rot="10800000">
        <a:off x="1820626" y="2127"/>
        <a:ext cx="5199506" cy="907643"/>
      </dsp:txXfrm>
    </dsp:sp>
    <dsp:sp modelId="{D08F7BC0-ED2D-144D-A022-3F859BCB5A75}">
      <dsp:nvSpPr>
        <dsp:cNvPr id="0" name=""/>
        <dsp:cNvSpPr/>
      </dsp:nvSpPr>
      <dsp:spPr>
        <a:xfrm>
          <a:off x="1139893" y="2127"/>
          <a:ext cx="907643" cy="9076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8F46A-5A47-344C-BB8B-4BE445DA94AA}">
      <dsp:nvSpPr>
        <dsp:cNvPr id="0" name=""/>
        <dsp:cNvSpPr/>
      </dsp:nvSpPr>
      <dsp:spPr>
        <a:xfrm rot="10800000">
          <a:off x="1593715" y="1180709"/>
          <a:ext cx="5426417" cy="9076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46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FreightSans Pro Book" panose="02000606030000020004" pitchFamily="2" charset="0"/>
            </a:rPr>
            <a:t>Candidate Generation</a:t>
          </a:r>
        </a:p>
      </dsp:txBody>
      <dsp:txXfrm rot="10800000">
        <a:off x="1820626" y="1180709"/>
        <a:ext cx="5199506" cy="907643"/>
      </dsp:txXfrm>
    </dsp:sp>
    <dsp:sp modelId="{48BCC16A-AE42-184B-872A-2714912B8A7F}">
      <dsp:nvSpPr>
        <dsp:cNvPr id="0" name=""/>
        <dsp:cNvSpPr/>
      </dsp:nvSpPr>
      <dsp:spPr>
        <a:xfrm>
          <a:off x="1139893" y="1180709"/>
          <a:ext cx="907643" cy="9076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48B3-AC37-4848-8A3B-2DBD3F751569}">
      <dsp:nvSpPr>
        <dsp:cNvPr id="0" name=""/>
        <dsp:cNvSpPr/>
      </dsp:nvSpPr>
      <dsp:spPr>
        <a:xfrm rot="10800000">
          <a:off x="1593715" y="2359291"/>
          <a:ext cx="5426417" cy="9076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46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FreightSans Pro Book" panose="02000606030000020004" pitchFamily="2" charset="0"/>
            </a:rPr>
            <a:t>Learning from Sparse Data</a:t>
          </a:r>
        </a:p>
      </dsp:txBody>
      <dsp:txXfrm rot="10800000">
        <a:off x="1820626" y="2359291"/>
        <a:ext cx="5199506" cy="907643"/>
      </dsp:txXfrm>
    </dsp:sp>
    <dsp:sp modelId="{5C612C22-540F-3D4B-A7B3-A5C4539FD511}">
      <dsp:nvSpPr>
        <dsp:cNvPr id="0" name=""/>
        <dsp:cNvSpPr/>
      </dsp:nvSpPr>
      <dsp:spPr>
        <a:xfrm>
          <a:off x="1139893" y="2359291"/>
          <a:ext cx="907643" cy="9076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EDC27-A1FE-424E-943C-71975510BD58}">
      <dsp:nvSpPr>
        <dsp:cNvPr id="0" name=""/>
        <dsp:cNvSpPr/>
      </dsp:nvSpPr>
      <dsp:spPr>
        <a:xfrm rot="10800000">
          <a:off x="1593715" y="3537873"/>
          <a:ext cx="5426417" cy="9076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46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FreightSans Pro Book" panose="02000606030000020004" pitchFamily="2" charset="0"/>
            </a:rPr>
            <a:t>Keeping Models Fresh</a:t>
          </a:r>
        </a:p>
      </dsp:txBody>
      <dsp:txXfrm rot="10800000">
        <a:off x="1820626" y="3537873"/>
        <a:ext cx="5199506" cy="907643"/>
      </dsp:txXfrm>
    </dsp:sp>
    <dsp:sp modelId="{4D87B471-BFF0-0B42-B7E9-44C8C670334A}">
      <dsp:nvSpPr>
        <dsp:cNvPr id="0" name=""/>
        <dsp:cNvSpPr/>
      </dsp:nvSpPr>
      <dsp:spPr>
        <a:xfrm>
          <a:off x="1139893" y="3537873"/>
          <a:ext cx="907643" cy="9076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A42F-B98F-344F-85EA-5322CC66246B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E8B1-9876-104F-8062-73864D03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8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3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2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5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05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2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7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5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0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E8B1-9876-104F-8062-73864D03A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4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rd_image.png" descr="bgrd_image.png">
            <a:extLst>
              <a:ext uri="{FF2B5EF4-FFF2-40B4-BE49-F238E27FC236}">
                <a16:creationId xmlns:a16="http://schemas.microsoft.com/office/drawing/2014/main" id="{3B64ED1C-83E6-414F-99FB-52E988DBE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012" b="12012"/>
          <a:stretch>
            <a:fillRect/>
          </a:stretch>
        </p:blipFill>
        <p:spPr>
          <a:xfrm>
            <a:off x="-15089" y="-34946"/>
            <a:ext cx="12278765" cy="68929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75BD0-F0CC-4CFE-B978-8084BC831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203"/>
            <a:ext cx="1058418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reightSans Pro Light" panose="020006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9E8BE-2FED-4F44-B7B3-B4B2A494A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83878"/>
            <a:ext cx="105841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FreightSansLFPro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tspt_W_Artboard 1@0.5x.png" descr="tspt_W_Artboard 1@0.5x.png">
            <a:extLst>
              <a:ext uri="{FF2B5EF4-FFF2-40B4-BE49-F238E27FC236}">
                <a16:creationId xmlns:a16="http://schemas.microsoft.com/office/drawing/2014/main" id="{9F6CA31E-534F-448F-8F4E-4B7F01D09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474" y="6351469"/>
            <a:ext cx="2365042" cy="3551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730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rd_image.png" descr="bgrd_image.png">
            <a:extLst>
              <a:ext uri="{FF2B5EF4-FFF2-40B4-BE49-F238E27FC236}">
                <a16:creationId xmlns:a16="http://schemas.microsoft.com/office/drawing/2014/main" id="{3B64ED1C-83E6-414F-99FB-52E988DBE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012" b="12012"/>
          <a:stretch>
            <a:fillRect/>
          </a:stretch>
        </p:blipFill>
        <p:spPr>
          <a:xfrm>
            <a:off x="-15089" y="-34946"/>
            <a:ext cx="12278765" cy="68929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75BD0-F0CC-4CFE-B978-8084BC831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2843"/>
            <a:ext cx="1058418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reightSans Pro Light" panose="020006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tspt_W_Artboard 1@0.5x.png" descr="tspt_W_Artboard 1@0.5x.png">
            <a:extLst>
              <a:ext uri="{FF2B5EF4-FFF2-40B4-BE49-F238E27FC236}">
                <a16:creationId xmlns:a16="http://schemas.microsoft.com/office/drawing/2014/main" id="{F2F466F4-0051-0E47-9F8B-02A729937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474" y="6344154"/>
            <a:ext cx="2365042" cy="3551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065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1626-A31A-40B4-94AE-F72CBBA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2"/>
                </a:solidFill>
                <a:latin typeface="FreightSans Pro Light" panose="020006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9A64-C3D4-4CE2-80B3-D568D013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142"/>
                </a:solidFill>
                <a:latin typeface="FreightSansLFPro" panose="02000506030000020004" pitchFamily="50" charset="0"/>
              </a:defRPr>
            </a:lvl1pPr>
            <a:lvl2pPr>
              <a:defRPr baseline="0">
                <a:solidFill>
                  <a:srgbClr val="002142"/>
                </a:solidFill>
                <a:latin typeface="FreightSansLFPro" panose="02000506030000020004" pitchFamily="50" charset="0"/>
              </a:defRPr>
            </a:lvl2pPr>
            <a:lvl3pPr>
              <a:defRPr baseline="0">
                <a:solidFill>
                  <a:srgbClr val="002142"/>
                </a:solidFill>
                <a:latin typeface="FreightSansLFPro" panose="02000506030000020004" pitchFamily="50" charset="0"/>
              </a:defRPr>
            </a:lvl3pPr>
            <a:lvl4pPr>
              <a:defRPr baseline="0">
                <a:solidFill>
                  <a:srgbClr val="002142"/>
                </a:solidFill>
                <a:latin typeface="FreightSansLFPro" panose="02000506030000020004" pitchFamily="50" charset="0"/>
              </a:defRPr>
            </a:lvl4pPr>
            <a:lvl5pPr>
              <a:defRPr baseline="0">
                <a:solidFill>
                  <a:srgbClr val="002142"/>
                </a:solidFill>
                <a:latin typeface="FreightSansLFPro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10273-AFBC-46A7-8F50-96C11B7A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2564" y="6356350"/>
            <a:ext cx="3319272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tspt_G_Artboard 1@0.5x.png" descr="tspt_G_Artboard 1@0.5x.png">
            <a:extLst>
              <a:ext uri="{FF2B5EF4-FFF2-40B4-BE49-F238E27FC236}">
                <a16:creationId xmlns:a16="http://schemas.microsoft.com/office/drawing/2014/main" id="{00C8F816-9E8A-4CF6-9056-4699D9ECD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622" y="6351710"/>
            <a:ext cx="2365038" cy="355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343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99E8-64D0-49B2-8167-2A478C91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B04A-845A-43CE-9044-29FB92448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668DE-42F2-4129-A483-448B9D353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0CD72-D615-4878-95D7-BC53207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2564" y="6356350"/>
            <a:ext cx="3319272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tspt_G_Artboard 1@0.5x.png" descr="tspt_G_Artboard 1@0.5x.png">
            <a:extLst>
              <a:ext uri="{FF2B5EF4-FFF2-40B4-BE49-F238E27FC236}">
                <a16:creationId xmlns:a16="http://schemas.microsoft.com/office/drawing/2014/main" id="{FE487250-D6B0-4983-A7F9-9153D0044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622" y="6351710"/>
            <a:ext cx="2365038" cy="355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357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A625-702D-41F5-B277-F0AC52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B5499-6D72-4361-BFD6-ED54F594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86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37266-9248-42B5-B98C-29E2045A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8602F-710E-41E2-B0FF-3BD92BF81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ED51D-15DF-4440-9747-3F11C0EA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36C1E-FCD9-4036-B666-C0A5BC5C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2564" y="6356350"/>
            <a:ext cx="3319272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tspt_G_Artboard 1@0.5x.png" descr="tspt_G_Artboard 1@0.5x.png">
            <a:extLst>
              <a:ext uri="{FF2B5EF4-FFF2-40B4-BE49-F238E27FC236}">
                <a16:creationId xmlns:a16="http://schemas.microsoft.com/office/drawing/2014/main" id="{B485FB52-F159-4C8F-ABBA-90E7BAD98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622" y="6351710"/>
            <a:ext cx="2365038" cy="355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045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BCED-7195-40D6-A878-020E5ACF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70F1-5A9F-4132-B416-6D72D305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tspt_G_Artboard 1@0.5x.png" descr="tspt_G_Artboard 1@0.5x.png">
            <a:extLst>
              <a:ext uri="{FF2B5EF4-FFF2-40B4-BE49-F238E27FC236}">
                <a16:creationId xmlns:a16="http://schemas.microsoft.com/office/drawing/2014/main" id="{9BD0F29B-2764-475A-998B-4561F474B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622" y="6351710"/>
            <a:ext cx="2365038" cy="355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750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23562BD-4EA9-4CB5-9B7C-22FC4701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5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6857-7AE7-489D-95AF-064081C6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9A99-D7B4-4D80-A667-98A06E7D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778AE-0D94-4CE9-BAC1-747676CEB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92021C9-79EB-4555-B180-98AEDFF6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1508-72A7-4A4F-93BC-64B94BA5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13DAE-B64C-49CF-A42D-0B7780A4F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EE0FE-0ABC-4C83-B811-93FA8C8F3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06EC20C-4659-46A2-B957-77162927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2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D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23562BD-4EA9-4CB5-9B7C-22FC4701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773BD1BA-BBBD-48E7-BFE5-A41D8D7934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BA8B1F-378D-400C-AC34-5966619D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5703"/>
            <a:ext cx="10584180" cy="2387600"/>
          </a:xfrm>
        </p:spPr>
        <p:txBody>
          <a:bodyPr anchor="b"/>
          <a:lstStyle>
            <a:lvl1pPr algn="ctr">
              <a:defRPr sz="6000">
                <a:solidFill>
                  <a:srgbClr val="002142"/>
                </a:solidFill>
                <a:latin typeface="FreightSans Pro Light" panose="020006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4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DD4092-BEF7-4CCE-B7F5-2BC26ADB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D8A66-42C0-4761-9F2F-EA6AA443E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5C490-660B-4EA0-B198-B51E16F25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2564" y="6356350"/>
            <a:ext cx="3319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D1BA-BBBD-48E7-BFE5-A41D8D7934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tspt_G_Artboard 1@0.5x.png" descr="tspt_G_Artboard 1@0.5x.png">
            <a:extLst>
              <a:ext uri="{FF2B5EF4-FFF2-40B4-BE49-F238E27FC236}">
                <a16:creationId xmlns:a16="http://schemas.microsoft.com/office/drawing/2014/main" id="{79938D4A-A3B2-4ED5-8D96-CDDB004A8C7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48622" y="6351710"/>
            <a:ext cx="2365038" cy="355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112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142"/>
          </a:solidFill>
          <a:latin typeface="FreightSans Pro Light" panose="020006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142"/>
          </a:solidFill>
          <a:latin typeface="FreightSansLFPro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142"/>
          </a:solidFill>
          <a:latin typeface="FreightSansLFPro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142"/>
          </a:solidFill>
          <a:latin typeface="FreightSansLFPro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142"/>
          </a:solidFill>
          <a:latin typeface="FreightSansLFPro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142"/>
          </a:solidFill>
          <a:latin typeface="FreightSansLFPro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061C-BAC9-4664-B508-416FD2BEF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Personalization @ Scale</a:t>
            </a:r>
            <a:br>
              <a:rPr lang="en-US" b="1" dirty="0"/>
            </a:br>
            <a:r>
              <a:rPr lang="en-US" dirty="0"/>
              <a:t>Challenges and Practical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158B3-8414-4B23-BF2B-B4B846932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10584180" cy="1655762"/>
          </a:xfrm>
        </p:spPr>
        <p:txBody>
          <a:bodyPr/>
          <a:lstStyle/>
          <a:p>
            <a:r>
              <a:rPr lang="en-US" dirty="0"/>
              <a:t>Hagay Lupesko</a:t>
            </a:r>
          </a:p>
          <a:p>
            <a:r>
              <a:rPr lang="en-US" dirty="0"/>
              <a:t>Engineering Manager, Facebook AI</a:t>
            </a:r>
          </a:p>
        </p:txBody>
      </p:sp>
    </p:spTree>
    <p:extLst>
      <p:ext uri="{BB962C8B-B14F-4D97-AF65-F5344CB8AC3E}">
        <p14:creationId xmlns:p14="http://schemas.microsoft.com/office/powerpoint/2010/main" val="19658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B469-ADEF-1B4A-8946-39A34D8A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Retrieval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C42F-42DB-CA45-9DD7-AF1F345F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Challenge:</a:t>
            </a:r>
            <a:r>
              <a:rPr lang="en-US" dirty="0"/>
              <a:t> Identifying O(10</a:t>
            </a:r>
            <a:r>
              <a:rPr lang="en-US" baseline="30000" dirty="0"/>
              <a:t>2</a:t>
            </a:r>
            <a:r>
              <a:rPr lang="en-US" dirty="0"/>
              <a:t>) items out of O(10</a:t>
            </a:r>
            <a:r>
              <a:rPr lang="en-US" baseline="30000" dirty="0"/>
              <a:t>6</a:t>
            </a:r>
            <a:r>
              <a:rPr lang="en-US" dirty="0"/>
              <a:t>), fast!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Practical Approach:</a:t>
            </a:r>
            <a:r>
              <a:rPr lang="en-US" dirty="0"/>
              <a:t> Multi-stage ranking with a candidate generator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Candidate generator: </a:t>
            </a:r>
          </a:p>
          <a:p>
            <a:pPr lvl="1">
              <a:buFontTx/>
              <a:buChar char="-"/>
            </a:pPr>
            <a:r>
              <a:rPr lang="en-US" dirty="0"/>
              <a:t>Does NOT optimize for accurate rank (this comes later on)</a:t>
            </a:r>
          </a:p>
          <a:p>
            <a:pPr lvl="1">
              <a:buFontTx/>
              <a:buChar char="-"/>
            </a:pPr>
            <a:r>
              <a:rPr lang="en-US" dirty="0"/>
              <a:t>Usually latency bound</a:t>
            </a:r>
          </a:p>
        </p:txBody>
      </p:sp>
    </p:spTree>
    <p:extLst>
      <p:ext uri="{BB962C8B-B14F-4D97-AF65-F5344CB8AC3E}">
        <p14:creationId xmlns:p14="http://schemas.microsoft.com/office/powerpoint/2010/main" val="23177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4FAB-5AF7-3841-AFA1-9329D6AC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Retrieval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80DB-F145-4949-BDCE-73740E43D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Embeddings</a:t>
            </a:r>
            <a:r>
              <a:rPr lang="en-US" dirty="0"/>
              <a:t>: mapping high dimensionality feature space into low dimensionality vector.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“King” -&gt; [0.392, …, 0.173]</a:t>
            </a:r>
          </a:p>
          <a:p>
            <a:pPr marL="0" indent="0">
              <a:buNone/>
            </a:pPr>
            <a:r>
              <a:rPr lang="en-US" dirty="0"/>
              <a:t>VideoID</a:t>
            </a:r>
            <a:r>
              <a:rPr lang="en-US" baseline="-25000" dirty="0"/>
              <a:t>311</a:t>
            </a:r>
            <a:r>
              <a:rPr lang="en-US" dirty="0">
                <a:sym typeface="Wingdings" pitchFamily="2" charset="2"/>
              </a:rPr>
              <a:t> -&gt; [0.112, …, 0.298]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PostID</a:t>
            </a:r>
            <a:r>
              <a:rPr lang="en-US" baseline="-25000" dirty="0">
                <a:sym typeface="Wingdings" pitchFamily="2" charset="2"/>
              </a:rPr>
              <a:t>1907</a:t>
            </a:r>
            <a:r>
              <a:rPr lang="en-US" dirty="0">
                <a:sym typeface="Wingdings" pitchFamily="2" charset="2"/>
              </a:rPr>
              <a:t> -&gt; [0.819, …, 0.197]</a:t>
            </a:r>
            <a:endParaRPr lang="en-US" baseline="-25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F11AF-00E6-4B4A-A904-52CE80B428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Two-Tower Neural Net</a:t>
            </a:r>
            <a:r>
              <a:rPr lang="en-US" dirty="0"/>
              <a:t>: embedding for recommender systems.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E5784F-B363-CF48-914C-C9FAE1F2058D}"/>
              </a:ext>
            </a:extLst>
          </p:cNvPr>
          <p:cNvGrpSpPr/>
          <p:nvPr/>
        </p:nvGrpSpPr>
        <p:grpSpPr>
          <a:xfrm>
            <a:off x="838200" y="3290771"/>
            <a:ext cx="4638169" cy="2975429"/>
            <a:chOff x="838200" y="3102427"/>
            <a:chExt cx="4638169" cy="29754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08E3AE-4144-394E-8701-BEBC4E254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102427"/>
              <a:ext cx="4638169" cy="29754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F503AA-E8B6-7E4B-B014-8ADC66CEF4B3}"/>
                </a:ext>
              </a:extLst>
            </p:cNvPr>
            <p:cNvSpPr/>
            <p:nvPr/>
          </p:nvSpPr>
          <p:spPr>
            <a:xfrm>
              <a:off x="838200" y="3102427"/>
              <a:ext cx="1545771" cy="326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D7885A-DD5B-4947-B78E-FEC3D1EBAF22}"/>
              </a:ext>
            </a:extLst>
          </p:cNvPr>
          <p:cNvGrpSpPr/>
          <p:nvPr/>
        </p:nvGrpSpPr>
        <p:grpSpPr>
          <a:xfrm>
            <a:off x="6683829" y="3137067"/>
            <a:ext cx="3706585" cy="3346964"/>
            <a:chOff x="6683829" y="3137067"/>
            <a:chExt cx="3706585" cy="33469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3516E4-04E7-824A-9C58-99DBCB7EEDC5}"/>
                </a:ext>
              </a:extLst>
            </p:cNvPr>
            <p:cNvSpPr/>
            <p:nvPr/>
          </p:nvSpPr>
          <p:spPr>
            <a:xfrm>
              <a:off x="6928757" y="4441767"/>
              <a:ext cx="1251857" cy="1480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Query</a:t>
              </a:r>
            </a:p>
            <a:p>
              <a:pPr algn="ctr"/>
              <a:r>
                <a:rPr lang="en-US" dirty="0"/>
                <a:t>Tower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157038-7734-7A44-AFEA-668491DDD3EA}"/>
                </a:ext>
              </a:extLst>
            </p:cNvPr>
            <p:cNvSpPr/>
            <p:nvPr/>
          </p:nvSpPr>
          <p:spPr>
            <a:xfrm>
              <a:off x="8897710" y="4445059"/>
              <a:ext cx="1251857" cy="1480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Item</a:t>
              </a:r>
            </a:p>
            <a:p>
              <a:pPr algn="ctr"/>
              <a:r>
                <a:rPr lang="en-US" dirty="0"/>
                <a:t>Tower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C7D534-E0B5-8E4F-989D-5865DBBE3EEB}"/>
                </a:ext>
              </a:extLst>
            </p:cNvPr>
            <p:cNvSpPr/>
            <p:nvPr/>
          </p:nvSpPr>
          <p:spPr>
            <a:xfrm>
              <a:off x="7799614" y="3137067"/>
              <a:ext cx="1464129" cy="307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Similarity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F5FBD6-E2F1-394C-B668-A1C007463379}"/>
                </a:ext>
              </a:extLst>
            </p:cNvPr>
            <p:cNvSpPr/>
            <p:nvPr/>
          </p:nvSpPr>
          <p:spPr>
            <a:xfrm>
              <a:off x="6928757" y="3813572"/>
              <a:ext cx="1251857" cy="30740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Embedding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8CC8BD-A4D5-0947-80BD-7A6F3F3222BF}"/>
                </a:ext>
              </a:extLst>
            </p:cNvPr>
            <p:cNvSpPr/>
            <p:nvPr/>
          </p:nvSpPr>
          <p:spPr>
            <a:xfrm>
              <a:off x="8897709" y="3813572"/>
              <a:ext cx="1251857" cy="30740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Embedding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093773-A862-9245-8375-66F5E6B60FE3}"/>
                </a:ext>
              </a:extLst>
            </p:cNvPr>
            <p:cNvSpPr/>
            <p:nvPr/>
          </p:nvSpPr>
          <p:spPr>
            <a:xfrm>
              <a:off x="6683829" y="6176282"/>
              <a:ext cx="1741714" cy="30740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Query Features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C527F-F6A3-6947-9051-4F2B54519164}"/>
                </a:ext>
              </a:extLst>
            </p:cNvPr>
            <p:cNvSpPr/>
            <p:nvPr/>
          </p:nvSpPr>
          <p:spPr>
            <a:xfrm>
              <a:off x="8648700" y="6176622"/>
              <a:ext cx="1741714" cy="30740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Item Features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AC59F0E-7866-C84E-B7E9-B088C823A181}"/>
                </a:ext>
              </a:extLst>
            </p:cNvPr>
            <p:cNvCxnSpPr>
              <a:stCxn id="17" idx="0"/>
              <a:endCxn id="8" idx="2"/>
            </p:cNvCxnSpPr>
            <p:nvPr/>
          </p:nvCxnSpPr>
          <p:spPr>
            <a:xfrm flipV="1">
              <a:off x="7554686" y="5922224"/>
              <a:ext cx="0" cy="25405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AA50E0-DB20-6547-A66B-07BC4D6EFD82}"/>
                </a:ext>
              </a:extLst>
            </p:cNvPr>
            <p:cNvCxnSpPr>
              <a:cxnSpLocks/>
              <a:stCxn id="18" idx="0"/>
              <a:endCxn id="9" idx="2"/>
            </p:cNvCxnSpPr>
            <p:nvPr/>
          </p:nvCxnSpPr>
          <p:spPr>
            <a:xfrm flipV="1">
              <a:off x="9519557" y="5925515"/>
              <a:ext cx="4082" cy="25110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FE4B6D1-01BF-C34A-AD8D-1528730BF2D6}"/>
                </a:ext>
              </a:extLst>
            </p:cNvPr>
            <p:cNvCxnSpPr>
              <a:cxnSpLocks/>
              <a:stCxn id="9" idx="0"/>
              <a:endCxn id="16" idx="2"/>
            </p:cNvCxnSpPr>
            <p:nvPr/>
          </p:nvCxnSpPr>
          <p:spPr>
            <a:xfrm flipH="1" flipV="1">
              <a:off x="9523638" y="4120981"/>
              <a:ext cx="1" cy="32407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14F852D-91E2-7848-A9A0-C3A5F3ED52AF}"/>
                </a:ext>
              </a:extLst>
            </p:cNvPr>
            <p:cNvCxnSpPr>
              <a:cxnSpLocks/>
              <a:stCxn id="8" idx="0"/>
              <a:endCxn id="14" idx="2"/>
            </p:cNvCxnSpPr>
            <p:nvPr/>
          </p:nvCxnSpPr>
          <p:spPr>
            <a:xfrm flipV="1">
              <a:off x="7554686" y="4120981"/>
              <a:ext cx="0" cy="32078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42A1F26B-9304-5E4E-8BA1-A50ADD9E2445}"/>
                </a:ext>
              </a:extLst>
            </p:cNvPr>
            <p:cNvCxnSpPr>
              <a:stCxn id="14" idx="0"/>
              <a:endCxn id="12" idx="2"/>
            </p:cNvCxnSpPr>
            <p:nvPr/>
          </p:nvCxnSpPr>
          <p:spPr>
            <a:xfrm rot="5400000" flipH="1" flipV="1">
              <a:off x="7858634" y="3140528"/>
              <a:ext cx="369096" cy="976993"/>
            </a:xfrm>
            <a:prstGeom prst="bentConnector3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32925FFC-2C43-1744-A0BF-2E5EC57EB684}"/>
                </a:ext>
              </a:extLst>
            </p:cNvPr>
            <p:cNvCxnSpPr>
              <a:cxnSpLocks/>
              <a:stCxn id="16" idx="0"/>
              <a:endCxn id="12" idx="2"/>
            </p:cNvCxnSpPr>
            <p:nvPr/>
          </p:nvCxnSpPr>
          <p:spPr>
            <a:xfrm rot="16200000" flipV="1">
              <a:off x="8843111" y="3133044"/>
              <a:ext cx="369096" cy="991959"/>
            </a:xfrm>
            <a:prstGeom prst="bentConnector3">
              <a:avLst>
                <a:gd name="adj1" fmla="val 50000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phic 37" descr="Brain">
              <a:extLst>
                <a:ext uri="{FF2B5EF4-FFF2-40B4-BE49-F238E27FC236}">
                  <a16:creationId xmlns:a16="http://schemas.microsoft.com/office/drawing/2014/main" id="{34F3CA35-3B68-EE46-9A2C-1C6304C5E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7485" y="5021886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Brain">
              <a:extLst>
                <a:ext uri="{FF2B5EF4-FFF2-40B4-BE49-F238E27FC236}">
                  <a16:creationId xmlns:a16="http://schemas.microsoft.com/office/drawing/2014/main" id="{71D3F7F5-5305-024D-84DF-EFAB4DCFC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66439" y="502319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3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4FAB-5AF7-3841-AFA1-9329D6AC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Retrieval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80DB-F145-4949-BDCE-73740E43D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KNN Offline Indexing</a:t>
            </a:r>
            <a:br>
              <a:rPr lang="en-US" dirty="0"/>
            </a:br>
            <a:r>
              <a:rPr lang="en-US" dirty="0"/>
              <a:t>Populate all item embeddings into a KNN index for fast lookup.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F11AF-00E6-4B4A-A904-52CE80B428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Online Items Lookup</a:t>
            </a:r>
            <a:br>
              <a:rPr lang="en-US" b="1" dirty="0"/>
            </a:br>
            <a:r>
              <a:rPr lang="en-US" dirty="0"/>
              <a:t>Lookup item candidates using KNN for query embeddings.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2D39FE-C6CB-4449-BB9A-580A8643CE4A}"/>
              </a:ext>
            </a:extLst>
          </p:cNvPr>
          <p:cNvGrpSpPr/>
          <p:nvPr/>
        </p:nvGrpSpPr>
        <p:grpSpPr>
          <a:xfrm>
            <a:off x="838200" y="3899580"/>
            <a:ext cx="4912179" cy="2149673"/>
            <a:chOff x="838200" y="3899580"/>
            <a:chExt cx="4912179" cy="21496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D19500-DA76-D449-BD19-20C5099BB6B1}"/>
                </a:ext>
              </a:extLst>
            </p:cNvPr>
            <p:cNvGrpSpPr/>
            <p:nvPr/>
          </p:nvGrpSpPr>
          <p:grpSpPr>
            <a:xfrm>
              <a:off x="2668361" y="3899580"/>
              <a:ext cx="1251857" cy="1492535"/>
              <a:chOff x="2232933" y="3911659"/>
              <a:chExt cx="1251857" cy="149253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6EB84A-52D2-F342-8372-5523712520FA}"/>
                  </a:ext>
                </a:extLst>
              </p:cNvPr>
              <p:cNvSpPr/>
              <p:nvPr/>
            </p:nvSpPr>
            <p:spPr>
              <a:xfrm>
                <a:off x="2232933" y="3911659"/>
                <a:ext cx="1251857" cy="14804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Item</a:t>
                </a:r>
              </a:p>
              <a:p>
                <a:pPr algn="ctr"/>
                <a:r>
                  <a:rPr lang="en-US" dirty="0"/>
                  <a:t>Tower</a:t>
                </a:r>
              </a:p>
            </p:txBody>
          </p:sp>
          <p:pic>
            <p:nvPicPr>
              <p:cNvPr id="28" name="Graphic 27" descr="Brain">
                <a:extLst>
                  <a:ext uri="{FF2B5EF4-FFF2-40B4-BE49-F238E27FC236}">
                    <a16:creationId xmlns:a16="http://schemas.microsoft.com/office/drawing/2014/main" id="{6D69469A-EB0C-9544-9E0A-EC3291EB6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1662" y="4489794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4F4329EE-81C6-F346-B89E-54E544A0726E}"/>
                </a:ext>
              </a:extLst>
            </p:cNvPr>
            <p:cNvSpPr/>
            <p:nvPr/>
          </p:nvSpPr>
          <p:spPr>
            <a:xfrm>
              <a:off x="838200" y="3911659"/>
              <a:ext cx="1204233" cy="14804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Item</a:t>
              </a:r>
            </a:p>
            <a:p>
              <a:pPr algn="ctr"/>
              <a:r>
                <a:rPr lang="en-US" dirty="0"/>
                <a:t>Store</a:t>
              </a:r>
            </a:p>
          </p:txBody>
        </p:sp>
        <p:sp>
          <p:nvSpPr>
            <p:cNvPr id="29" name="Can 28">
              <a:extLst>
                <a:ext uri="{FF2B5EF4-FFF2-40B4-BE49-F238E27FC236}">
                  <a16:creationId xmlns:a16="http://schemas.microsoft.com/office/drawing/2014/main" id="{80B18E41-03C0-DE45-B811-6F1E9265F97C}"/>
                </a:ext>
              </a:extLst>
            </p:cNvPr>
            <p:cNvSpPr/>
            <p:nvPr/>
          </p:nvSpPr>
          <p:spPr>
            <a:xfrm>
              <a:off x="4546146" y="3911659"/>
              <a:ext cx="1204233" cy="14804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KNN</a:t>
              </a:r>
            </a:p>
            <a:p>
              <a:pPr algn="ctr"/>
              <a:r>
                <a:rPr lang="en-US" dirty="0"/>
                <a:t>Service</a:t>
              </a:r>
            </a:p>
            <a:p>
              <a:pPr algn="ctr"/>
              <a:r>
                <a:rPr lang="en-US" dirty="0"/>
                <a:t>Index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9BF56438-28F8-FE48-BC8B-B87DBD4371BA}"/>
                </a:ext>
              </a:extLst>
            </p:cNvPr>
            <p:cNvSpPr/>
            <p:nvPr/>
          </p:nvSpPr>
          <p:spPr>
            <a:xfrm>
              <a:off x="2126797" y="4537640"/>
              <a:ext cx="457200" cy="2043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5664DC4E-7393-1645-92B4-9483E2C2B4CD}"/>
                </a:ext>
              </a:extLst>
            </p:cNvPr>
            <p:cNvSpPr/>
            <p:nvPr/>
          </p:nvSpPr>
          <p:spPr>
            <a:xfrm>
              <a:off x="4012746" y="4537640"/>
              <a:ext cx="457200" cy="2043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riped Right Arrow 14">
              <a:extLst>
                <a:ext uri="{FF2B5EF4-FFF2-40B4-BE49-F238E27FC236}">
                  <a16:creationId xmlns:a16="http://schemas.microsoft.com/office/drawing/2014/main" id="{2D3EB26B-07DE-7E4C-9DA5-0A370697D236}"/>
                </a:ext>
              </a:extLst>
            </p:cNvPr>
            <p:cNvSpPr/>
            <p:nvPr/>
          </p:nvSpPr>
          <p:spPr>
            <a:xfrm>
              <a:off x="838200" y="5693229"/>
              <a:ext cx="4912179" cy="356024"/>
            </a:xfrm>
            <a:prstGeom prst="stripedRightArrow">
              <a:avLst>
                <a:gd name="adj1" fmla="val 96504"/>
                <a:gd name="adj2" fmla="val 65288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Recurring Offline Update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A6C14E-B954-804F-8591-0C6D3BE4E354}"/>
              </a:ext>
            </a:extLst>
          </p:cNvPr>
          <p:cNvGrpSpPr/>
          <p:nvPr/>
        </p:nvGrpSpPr>
        <p:grpSpPr>
          <a:xfrm>
            <a:off x="6901542" y="3894698"/>
            <a:ext cx="4484915" cy="2130247"/>
            <a:chOff x="6901542" y="3894698"/>
            <a:chExt cx="4484915" cy="21302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5BD9B2-184C-6549-B575-EF5DC48028D4}"/>
                </a:ext>
              </a:extLst>
            </p:cNvPr>
            <p:cNvSpPr/>
            <p:nvPr/>
          </p:nvSpPr>
          <p:spPr>
            <a:xfrm>
              <a:off x="7146471" y="3894700"/>
              <a:ext cx="1251857" cy="1480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Query</a:t>
              </a:r>
            </a:p>
            <a:p>
              <a:pPr algn="ctr"/>
              <a:r>
                <a:rPr lang="en-US" dirty="0"/>
                <a:t>Tower</a:t>
              </a:r>
            </a:p>
          </p:txBody>
        </p:sp>
        <p:pic>
          <p:nvPicPr>
            <p:cNvPr id="35" name="Graphic 34" descr="Brain">
              <a:extLst>
                <a:ext uri="{FF2B5EF4-FFF2-40B4-BE49-F238E27FC236}">
                  <a16:creationId xmlns:a16="http://schemas.microsoft.com/office/drawing/2014/main" id="{ACA50320-8B6A-834B-9EAA-E7B67D4D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15199" y="4474819"/>
              <a:ext cx="914400" cy="914400"/>
            </a:xfrm>
            <a:prstGeom prst="rect">
              <a:avLst/>
            </a:prstGeom>
          </p:spPr>
        </p:pic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1C2CC8B1-DE27-6946-B9DF-511F35FD9F5A}"/>
                </a:ext>
              </a:extLst>
            </p:cNvPr>
            <p:cNvSpPr/>
            <p:nvPr/>
          </p:nvSpPr>
          <p:spPr>
            <a:xfrm>
              <a:off x="10357756" y="4532759"/>
              <a:ext cx="457200" cy="2043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1A19491C-CFF3-F149-AC03-5D6F5B4CAF7C}"/>
                </a:ext>
              </a:extLst>
            </p:cNvPr>
            <p:cNvSpPr/>
            <p:nvPr/>
          </p:nvSpPr>
          <p:spPr>
            <a:xfrm>
              <a:off x="8482692" y="4532759"/>
              <a:ext cx="457200" cy="2043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1DF773-D197-4642-95E8-C156166D8C6F}"/>
                </a:ext>
              </a:extLst>
            </p:cNvPr>
            <p:cNvSpPr/>
            <p:nvPr/>
          </p:nvSpPr>
          <p:spPr>
            <a:xfrm>
              <a:off x="9024256" y="3894698"/>
              <a:ext cx="1251857" cy="1480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KNN Service Lookup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7D5EA2-D757-3E4A-B87F-F558F8A0105F}"/>
                </a:ext>
              </a:extLst>
            </p:cNvPr>
            <p:cNvSpPr/>
            <p:nvPr/>
          </p:nvSpPr>
          <p:spPr>
            <a:xfrm>
              <a:off x="6901542" y="5717536"/>
              <a:ext cx="1741714" cy="30740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Query Features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DC5485A-BB26-4F40-A2DC-B0F48986B33A}"/>
                </a:ext>
              </a:extLst>
            </p:cNvPr>
            <p:cNvCxnSpPr>
              <a:cxnSpLocks/>
              <a:stCxn id="41" idx="0"/>
              <a:endCxn id="35" idx="2"/>
            </p:cNvCxnSpPr>
            <p:nvPr/>
          </p:nvCxnSpPr>
          <p:spPr>
            <a:xfrm flipV="1">
              <a:off x="7772399" y="5389219"/>
              <a:ext cx="0" cy="328317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FCBD1C5B-C9B9-C246-A720-4B53711AFE3C}"/>
                </a:ext>
              </a:extLst>
            </p:cNvPr>
            <p:cNvSpPr/>
            <p:nvPr/>
          </p:nvSpPr>
          <p:spPr>
            <a:xfrm>
              <a:off x="10896599" y="4362388"/>
              <a:ext cx="195943" cy="545076"/>
            </a:xfrm>
            <a:prstGeom prst="leftBrace">
              <a:avLst/>
            </a:prstGeom>
            <a:ln w="444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663ECD99-8A9B-1B44-AC61-813180FAA0BB}"/>
                </a:ext>
              </a:extLst>
            </p:cNvPr>
            <p:cNvSpPr/>
            <p:nvPr/>
          </p:nvSpPr>
          <p:spPr>
            <a:xfrm rot="10800000">
              <a:off x="11190514" y="4362388"/>
              <a:ext cx="195943" cy="545076"/>
            </a:xfrm>
            <a:prstGeom prst="leftBrace">
              <a:avLst/>
            </a:prstGeom>
            <a:ln w="444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96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D3AE-F4EA-9844-8820-8A56AF7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Practical Techniques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1D0F9E2-8523-7B48-8B17-33173251944D}"/>
              </a:ext>
            </a:extLst>
          </p:cNvPr>
          <p:cNvSpPr/>
          <p:nvPr/>
        </p:nvSpPr>
        <p:spPr>
          <a:xfrm>
            <a:off x="4787489" y="1692814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System Design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901B1B-70B1-1F4C-8EB7-BEB18298BA23}"/>
              </a:ext>
            </a:extLst>
          </p:cNvPr>
          <p:cNvSpPr/>
          <p:nvPr/>
        </p:nvSpPr>
        <p:spPr>
          <a:xfrm>
            <a:off x="4333667" y="1692815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4A80C64-FC6F-5E4F-9F2D-BA20FB298D18}"/>
              </a:ext>
            </a:extLst>
          </p:cNvPr>
          <p:cNvSpPr/>
          <p:nvPr/>
        </p:nvSpPr>
        <p:spPr>
          <a:xfrm>
            <a:off x="4787489" y="2871396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1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Candidate Generation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9B6D0F-FFA5-434F-B6C7-4EBB87A3B48E}"/>
              </a:ext>
            </a:extLst>
          </p:cNvPr>
          <p:cNvSpPr/>
          <p:nvPr/>
        </p:nvSpPr>
        <p:spPr>
          <a:xfrm>
            <a:off x="4333667" y="2871397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4317D2D-ABA3-C449-8DBF-E47570C48B72}"/>
              </a:ext>
            </a:extLst>
          </p:cNvPr>
          <p:cNvSpPr/>
          <p:nvPr/>
        </p:nvSpPr>
        <p:spPr>
          <a:xfrm>
            <a:off x="4787489" y="4049978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Learning from Sparse 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D82262-2C11-B148-96D8-AA110FA9E5DA}"/>
              </a:ext>
            </a:extLst>
          </p:cNvPr>
          <p:cNvSpPr/>
          <p:nvPr/>
        </p:nvSpPr>
        <p:spPr>
          <a:xfrm>
            <a:off x="4333667" y="4049979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490BE43-4D57-5C44-9569-25BB7A1D644A}"/>
              </a:ext>
            </a:extLst>
          </p:cNvPr>
          <p:cNvSpPr/>
          <p:nvPr/>
        </p:nvSpPr>
        <p:spPr>
          <a:xfrm>
            <a:off x="4787489" y="5228560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Keeping Models Fresh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50CB23-1F3A-0E4E-92B5-25F2A0DB272B}"/>
              </a:ext>
            </a:extLst>
          </p:cNvPr>
          <p:cNvSpPr/>
          <p:nvPr/>
        </p:nvSpPr>
        <p:spPr>
          <a:xfrm>
            <a:off x="4333667" y="5228561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Graphic 5" descr="Hierarchy">
            <a:extLst>
              <a:ext uri="{FF2B5EF4-FFF2-40B4-BE49-F238E27FC236}">
                <a16:creationId xmlns:a16="http://schemas.microsoft.com/office/drawing/2014/main" id="{62AD6793-E34C-684E-B17D-3094E757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1372" y="1804193"/>
            <a:ext cx="702751" cy="702751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550E38E4-8581-7542-887C-D26E03A94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72" y="2968590"/>
            <a:ext cx="702751" cy="70275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AE03762D-5E2E-F34A-A42C-4C1D7C09B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1372" y="4151532"/>
            <a:ext cx="702751" cy="702751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F208FD2A-A223-5D4F-B788-285CCB21CA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1372" y="5334474"/>
            <a:ext cx="702751" cy="702751"/>
          </a:xfrm>
          <a:prstGeom prst="rect">
            <a:avLst/>
          </a:prstGeom>
        </p:spPr>
      </p:pic>
      <p:pic>
        <p:nvPicPr>
          <p:cNvPr id="14" name="Graphic 13" descr="Projector screen">
            <a:extLst>
              <a:ext uri="{FF2B5EF4-FFF2-40B4-BE49-F238E27FC236}">
                <a16:creationId xmlns:a16="http://schemas.microsoft.com/office/drawing/2014/main" id="{AB8C015A-A631-954F-A7CA-065CEDD4A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257" y="1867093"/>
            <a:ext cx="3300219" cy="33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B57BEE-083D-7E41-94EF-861E0E89BEA2}"/>
              </a:ext>
            </a:extLst>
          </p:cNvPr>
          <p:cNvSpPr txBox="1"/>
          <p:nvPr/>
        </p:nvSpPr>
        <p:spPr>
          <a:xfrm>
            <a:off x="1368075" y="4794493"/>
            <a:ext cx="1848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897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B469-ADEF-1B4A-8946-39A34D8A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Personalization @ Scale – Data Sparsity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C42F-42DB-CA45-9DD7-AF1F345F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Challenge: </a:t>
            </a:r>
          </a:p>
          <a:p>
            <a:pPr marL="0" indent="0">
              <a:buNone/>
            </a:pPr>
            <a:r>
              <a:rPr lang="en-US" dirty="0"/>
              <a:t>How to learn from categorical/sparse features?</a:t>
            </a:r>
            <a:br>
              <a:rPr lang="en-US" dirty="0"/>
            </a:br>
            <a:r>
              <a:rPr lang="en-US" dirty="0"/>
              <a:t>How to combine it with continuous/dense features?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01EEF6-D8DD-3B4D-821C-6D278C374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36614"/>
              </p:ext>
            </p:extLst>
          </p:nvPr>
        </p:nvGraphicFramePr>
        <p:xfrm>
          <a:off x="943320" y="3243355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829">
                  <a:extLst>
                    <a:ext uri="{9D8B030D-6E8A-4147-A177-3AD203B41FA5}">
                      <a16:colId xmlns:a16="http://schemas.microsoft.com/office/drawing/2014/main" val="2865279209"/>
                    </a:ext>
                  </a:extLst>
                </a:gridCol>
                <a:gridCol w="5270771">
                  <a:extLst>
                    <a:ext uri="{9D8B030D-6E8A-4147-A177-3AD203B41FA5}">
                      <a16:colId xmlns:a16="http://schemas.microsoft.com/office/drawing/2014/main" val="324236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Dense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Categorical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30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Numerical and continuous or count features.</a:t>
                      </a:r>
                    </a:p>
                    <a:p>
                      <a:endParaRPr lang="en-US" sz="2400" dirty="0">
                        <a:latin typeface="FreightSansLFPro" panose="02000506030000020004" pitchFamily="2" charset="77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Time of day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# posts liked in the last 30 days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# videos watched in the last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Sparse and high dimensional features that indicate a specific category or item ID.</a:t>
                      </a:r>
                      <a:br>
                        <a:rPr lang="en-US" sz="2400" dirty="0">
                          <a:latin typeface="FreightSansLFPro" panose="02000506030000020004" pitchFamily="2" charset="77"/>
                        </a:rPr>
                      </a:br>
                      <a:endParaRPr lang="en-US" sz="2400" dirty="0">
                        <a:latin typeface="FreightSansLFPro" panose="02000506030000020004" pitchFamily="2" charset="77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Language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Post ID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>
                          <a:latin typeface="FreightSansLFPro" panose="02000506030000020004" pitchFamily="2" charset="77"/>
                        </a:rPr>
                        <a:t>Video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C7FE-263C-B642-B9F9-E7AF0FD5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Sparse Data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C0F2-2F36-FD4B-B1EB-ACBA78C0A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616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Dense Features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5D2E41FD-3D1B-224B-AE2B-C23C35D5E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616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Categorical (AKA Sparse) Features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D9FA5-C62B-A543-AE0C-C55CDF1019B2}"/>
              </a:ext>
            </a:extLst>
          </p:cNvPr>
          <p:cNvGrpSpPr/>
          <p:nvPr/>
        </p:nvGrpSpPr>
        <p:grpSpPr>
          <a:xfrm>
            <a:off x="6172191" y="2805606"/>
            <a:ext cx="4484906" cy="781623"/>
            <a:chOff x="6172191" y="2805606"/>
            <a:chExt cx="4484906" cy="78162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2FB826E-17CA-FC4C-8759-326384905092}"/>
                </a:ext>
              </a:extLst>
            </p:cNvPr>
            <p:cNvSpPr/>
            <p:nvPr/>
          </p:nvSpPr>
          <p:spPr>
            <a:xfrm>
              <a:off x="6172191" y="3014340"/>
              <a:ext cx="1240971" cy="56824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DC1B49A-5DA3-2745-A789-D5C2B2E66B7B}"/>
                </a:ext>
              </a:extLst>
            </p:cNvPr>
            <p:cNvSpPr/>
            <p:nvPr/>
          </p:nvSpPr>
          <p:spPr>
            <a:xfrm>
              <a:off x="7565564" y="3014340"/>
              <a:ext cx="1240971" cy="56824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4129C17-3465-A940-A7B5-6515724CE1AD}"/>
                </a:ext>
              </a:extLst>
            </p:cNvPr>
            <p:cNvSpPr/>
            <p:nvPr/>
          </p:nvSpPr>
          <p:spPr>
            <a:xfrm>
              <a:off x="9187527" y="3010286"/>
              <a:ext cx="1469570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63E43B0-16F9-9E47-B839-E912B2E27EA0}"/>
                </a:ext>
              </a:extLst>
            </p:cNvPr>
            <p:cNvCxnSpPr>
              <a:cxnSpLocks/>
              <a:stCxn id="43" idx="2"/>
              <a:endCxn id="46" idx="0"/>
            </p:cNvCxnSpPr>
            <p:nvPr/>
          </p:nvCxnSpPr>
          <p:spPr>
            <a:xfrm flipH="1">
              <a:off x="6792677" y="2805607"/>
              <a:ext cx="12" cy="2087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D1039E4-8ED6-4D43-8EAE-4CDB20F4020D}"/>
                </a:ext>
              </a:extLst>
            </p:cNvPr>
            <p:cNvCxnSpPr>
              <a:cxnSpLocks/>
              <a:stCxn id="44" idx="2"/>
              <a:endCxn id="47" idx="0"/>
            </p:cNvCxnSpPr>
            <p:nvPr/>
          </p:nvCxnSpPr>
          <p:spPr>
            <a:xfrm flipH="1">
              <a:off x="8186050" y="2805606"/>
              <a:ext cx="10" cy="208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041DB67-88E8-D44B-BB18-F4F41DECABD8}"/>
                </a:ext>
              </a:extLst>
            </p:cNvPr>
            <p:cNvCxnSpPr>
              <a:cxnSpLocks/>
              <a:stCxn id="45" idx="2"/>
              <a:endCxn id="48" idx="0"/>
            </p:cNvCxnSpPr>
            <p:nvPr/>
          </p:nvCxnSpPr>
          <p:spPr>
            <a:xfrm flipH="1">
              <a:off x="9922312" y="2805606"/>
              <a:ext cx="17" cy="204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7D557F-D408-D84D-AB44-547FFAEB6579}"/>
              </a:ext>
            </a:extLst>
          </p:cNvPr>
          <p:cNvGrpSpPr/>
          <p:nvPr/>
        </p:nvGrpSpPr>
        <p:grpSpPr>
          <a:xfrm>
            <a:off x="6172203" y="2079082"/>
            <a:ext cx="4484911" cy="726525"/>
            <a:chOff x="6172203" y="2079082"/>
            <a:chExt cx="4484911" cy="7265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FEF4AC-0F7A-AC4A-93A7-8673DC968314}"/>
                </a:ext>
              </a:extLst>
            </p:cNvPr>
            <p:cNvGrpSpPr/>
            <p:nvPr/>
          </p:nvGrpSpPr>
          <p:grpSpPr>
            <a:xfrm>
              <a:off x="6172203" y="2228663"/>
              <a:ext cx="4484911" cy="576944"/>
              <a:chOff x="6172203" y="2228663"/>
              <a:chExt cx="4484911" cy="57694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B704728-3CB1-4B48-9E9C-AC92AC34B65C}"/>
                  </a:ext>
                </a:extLst>
              </p:cNvPr>
              <p:cNvSpPr/>
              <p:nvPr/>
            </p:nvSpPr>
            <p:spPr>
              <a:xfrm>
                <a:off x="6172203" y="2228664"/>
                <a:ext cx="1240971" cy="5769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LangID</a:t>
                </a:r>
                <a:r>
                  <a:rPr lang="en-US" dirty="0"/>
                  <a:t>: 16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757F6D5-0F88-8A4C-BDBD-F132120269C2}"/>
                  </a:ext>
                </a:extLst>
              </p:cNvPr>
              <p:cNvSpPr/>
              <p:nvPr/>
            </p:nvSpPr>
            <p:spPr>
              <a:xfrm>
                <a:off x="7565574" y="2228663"/>
                <a:ext cx="1240971" cy="5769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PostIDs</a:t>
                </a:r>
                <a:r>
                  <a:rPr lang="en-US" dirty="0"/>
                  <a:t> Liked: […]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160B88-ADC5-DB49-A505-2104B7F383BA}"/>
                  </a:ext>
                </a:extLst>
              </p:cNvPr>
              <p:cNvSpPr/>
              <p:nvPr/>
            </p:nvSpPr>
            <p:spPr>
              <a:xfrm>
                <a:off x="9187544" y="2228663"/>
                <a:ext cx="1469570" cy="5769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VideoIDs</a:t>
                </a:r>
                <a:r>
                  <a:rPr lang="en-US" dirty="0"/>
                  <a:t> Watched: […]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C38E67D-FFCA-FB47-8B42-F701B5F16D06}"/>
                </a:ext>
              </a:extLst>
            </p:cNvPr>
            <p:cNvSpPr txBox="1"/>
            <p:nvPr/>
          </p:nvSpPr>
          <p:spPr>
            <a:xfrm>
              <a:off x="8749193" y="2079082"/>
              <a:ext cx="503664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76BB83A-E132-8E40-912E-B871D8A5B0EC}"/>
              </a:ext>
            </a:extLst>
          </p:cNvPr>
          <p:cNvSpPr/>
          <p:nvPr/>
        </p:nvSpPr>
        <p:spPr>
          <a:xfrm>
            <a:off x="6172184" y="3005882"/>
            <a:ext cx="4484905" cy="5769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 Table Lookup: ID to Dense Vector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175443-444A-A94B-9EB3-FD8F837A537B}"/>
              </a:ext>
            </a:extLst>
          </p:cNvPr>
          <p:cNvGrpSpPr/>
          <p:nvPr/>
        </p:nvGrpSpPr>
        <p:grpSpPr>
          <a:xfrm>
            <a:off x="6172184" y="4740526"/>
            <a:ext cx="4484913" cy="1550854"/>
            <a:chOff x="6172184" y="4740526"/>
            <a:chExt cx="4484913" cy="155085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09A238E-3781-0C4B-AF93-2EA57A1CDDEB}"/>
                </a:ext>
              </a:extLst>
            </p:cNvPr>
            <p:cNvSpPr/>
            <p:nvPr/>
          </p:nvSpPr>
          <p:spPr>
            <a:xfrm>
              <a:off x="6172184" y="4942677"/>
              <a:ext cx="4484913" cy="572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Dense Vector</a:t>
              </a:r>
              <a:br>
                <a:rPr lang="en-US" b="1" dirty="0"/>
              </a:br>
              <a:r>
                <a:rPr lang="en-US" dirty="0"/>
                <a:t>[0.121, 0.750, 0.579, …]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DA0B6AD-2A39-5040-9A6C-1599EF518DF6}"/>
                </a:ext>
              </a:extLst>
            </p:cNvPr>
            <p:cNvCxnSpPr>
              <a:cxnSpLocks/>
              <a:stCxn id="87" idx="2"/>
              <a:endCxn id="94" idx="0"/>
            </p:cNvCxnSpPr>
            <p:nvPr/>
          </p:nvCxnSpPr>
          <p:spPr>
            <a:xfrm>
              <a:off x="8414641" y="4740526"/>
              <a:ext cx="0" cy="202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73364B2-3C12-8142-8F36-EE2919F208F5}"/>
                </a:ext>
              </a:extLst>
            </p:cNvPr>
            <p:cNvSpPr/>
            <p:nvPr/>
          </p:nvSpPr>
          <p:spPr>
            <a:xfrm>
              <a:off x="7565564" y="5714437"/>
              <a:ext cx="1709054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Feed into Neural Net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4DF66FD-1218-E442-ACEA-CB1584C355C3}"/>
                </a:ext>
              </a:extLst>
            </p:cNvPr>
            <p:cNvCxnSpPr>
              <a:cxnSpLocks/>
              <a:stCxn id="94" idx="2"/>
              <a:endCxn id="116" idx="0"/>
            </p:cNvCxnSpPr>
            <p:nvPr/>
          </p:nvCxnSpPr>
          <p:spPr>
            <a:xfrm>
              <a:off x="8414641" y="5514971"/>
              <a:ext cx="5450" cy="1994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FC2CDF-A687-FB4A-AE5A-54D02CF76FCB}"/>
              </a:ext>
            </a:extLst>
          </p:cNvPr>
          <p:cNvGrpSpPr/>
          <p:nvPr/>
        </p:nvGrpSpPr>
        <p:grpSpPr>
          <a:xfrm>
            <a:off x="838200" y="2087885"/>
            <a:ext cx="4484910" cy="722371"/>
            <a:chOff x="838200" y="2087885"/>
            <a:chExt cx="4484910" cy="722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515597-AAC4-9845-8369-6A99B47BB8DD}"/>
                </a:ext>
              </a:extLst>
            </p:cNvPr>
            <p:cNvSpPr/>
            <p:nvPr/>
          </p:nvSpPr>
          <p:spPr>
            <a:xfrm>
              <a:off x="838200" y="2233313"/>
              <a:ext cx="1240971" cy="576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Age: 40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4A5E9C-3AE8-334A-AFDF-9753833841E6}"/>
                </a:ext>
              </a:extLst>
            </p:cNvPr>
            <p:cNvSpPr/>
            <p:nvPr/>
          </p:nvSpPr>
          <p:spPr>
            <a:xfrm>
              <a:off x="2231571" y="2233312"/>
              <a:ext cx="1240971" cy="576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 of Day: 5.2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348595-C881-0041-A54D-8ED7D4A4A758}"/>
                </a:ext>
              </a:extLst>
            </p:cNvPr>
            <p:cNvSpPr/>
            <p:nvPr/>
          </p:nvSpPr>
          <p:spPr>
            <a:xfrm>
              <a:off x="4082139" y="2233312"/>
              <a:ext cx="1240971" cy="576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30D Post Clicks: 121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0A6E9D-93D3-0349-8550-6CF0D142864B}"/>
                </a:ext>
              </a:extLst>
            </p:cNvPr>
            <p:cNvSpPr txBox="1"/>
            <p:nvPr/>
          </p:nvSpPr>
          <p:spPr>
            <a:xfrm>
              <a:off x="3525508" y="2087885"/>
              <a:ext cx="503664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BDEC91-81CA-6A4A-920D-6FA5C70DBC1F}"/>
              </a:ext>
            </a:extLst>
          </p:cNvPr>
          <p:cNvGrpSpPr/>
          <p:nvPr/>
        </p:nvGrpSpPr>
        <p:grpSpPr>
          <a:xfrm>
            <a:off x="838191" y="3582581"/>
            <a:ext cx="4484913" cy="1549155"/>
            <a:chOff x="838191" y="3582581"/>
            <a:chExt cx="4484913" cy="15491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479782-7952-B24C-8A64-ECD4A3F19ADD}"/>
                </a:ext>
              </a:extLst>
            </p:cNvPr>
            <p:cNvSpPr/>
            <p:nvPr/>
          </p:nvSpPr>
          <p:spPr>
            <a:xfrm>
              <a:off x="838191" y="3788077"/>
              <a:ext cx="4484913" cy="572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Dense Vector</a:t>
              </a:r>
              <a:br>
                <a:rPr lang="en-US" b="1" dirty="0"/>
              </a:br>
              <a:r>
                <a:rPr lang="en-US" dirty="0"/>
                <a:t>[0.604, 0.157, 0.184, …]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5AB26B6-1969-F645-A376-D05825DCC2CC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1458677" y="3587230"/>
              <a:ext cx="0" cy="200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04C4F40-5472-B444-AEE1-A8CD39024E91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852048" y="3587230"/>
              <a:ext cx="0" cy="200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27EB21-4C08-7943-BEBA-9F3218F8CCD7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4702617" y="3582581"/>
              <a:ext cx="0" cy="204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7BCB564-3C3E-9644-9231-558F851E6A2C}"/>
                </a:ext>
              </a:extLst>
            </p:cNvPr>
            <p:cNvCxnSpPr>
              <a:cxnSpLocks/>
              <a:stCxn id="11" idx="2"/>
              <a:endCxn id="65" idx="0"/>
            </p:cNvCxnSpPr>
            <p:nvPr/>
          </p:nvCxnSpPr>
          <p:spPr>
            <a:xfrm>
              <a:off x="3080648" y="4360371"/>
              <a:ext cx="5441" cy="194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A975F4A-1A1F-FC4D-A26D-84EA6652774A}"/>
                </a:ext>
              </a:extLst>
            </p:cNvPr>
            <p:cNvSpPr/>
            <p:nvPr/>
          </p:nvSpPr>
          <p:spPr>
            <a:xfrm>
              <a:off x="2231562" y="4554793"/>
              <a:ext cx="1709054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Feed into Neural Net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269267-9EFF-EE46-922B-B6A820F76A60}"/>
              </a:ext>
            </a:extLst>
          </p:cNvPr>
          <p:cNvGrpSpPr/>
          <p:nvPr/>
        </p:nvGrpSpPr>
        <p:grpSpPr>
          <a:xfrm>
            <a:off x="838191" y="2810255"/>
            <a:ext cx="4484911" cy="776975"/>
            <a:chOff x="838191" y="2810255"/>
            <a:chExt cx="4484911" cy="7769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0FA614-55B8-724F-B38C-86A9608E436E}"/>
                </a:ext>
              </a:extLst>
            </p:cNvPr>
            <p:cNvSpPr/>
            <p:nvPr/>
          </p:nvSpPr>
          <p:spPr>
            <a:xfrm>
              <a:off x="838191" y="3010287"/>
              <a:ext cx="1240971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Normalize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BF327A-435C-0342-80E2-614482D64C19}"/>
                </a:ext>
              </a:extLst>
            </p:cNvPr>
            <p:cNvSpPr/>
            <p:nvPr/>
          </p:nvSpPr>
          <p:spPr>
            <a:xfrm>
              <a:off x="2231562" y="3010287"/>
              <a:ext cx="1240971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Normalize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A83F37-4EDC-9544-9710-7363CA001AE3}"/>
                </a:ext>
              </a:extLst>
            </p:cNvPr>
            <p:cNvSpPr/>
            <p:nvPr/>
          </p:nvSpPr>
          <p:spPr>
            <a:xfrm>
              <a:off x="4082131" y="3005638"/>
              <a:ext cx="1240971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Normalize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7A50E0-FFEC-BD41-A6BB-BE74501B8054}"/>
                </a:ext>
              </a:extLst>
            </p:cNvPr>
            <p:cNvCxnSpPr>
              <a:stCxn id="5" idx="2"/>
              <a:endCxn id="8" idx="0"/>
            </p:cNvCxnSpPr>
            <p:nvPr/>
          </p:nvCxnSpPr>
          <p:spPr>
            <a:xfrm flipH="1">
              <a:off x="1458677" y="2810256"/>
              <a:ext cx="9" cy="200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17C0336-958C-BB4E-857B-32E785E0BE16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2852048" y="2810255"/>
              <a:ext cx="9" cy="200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9EF1405-F1E9-3F4C-A58C-B4274E7D2861}"/>
                </a:ext>
              </a:extLst>
            </p:cNvPr>
            <p:cNvCxnSpPr>
              <a:cxnSpLocks/>
              <a:stCxn id="7" idx="2"/>
              <a:endCxn id="10" idx="0"/>
            </p:cNvCxnSpPr>
            <p:nvPr/>
          </p:nvCxnSpPr>
          <p:spPr>
            <a:xfrm flipH="1">
              <a:off x="4702617" y="2810255"/>
              <a:ext cx="8" cy="195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DFED5BD-C086-8444-A58F-09BD278EE404}"/>
                </a:ext>
              </a:extLst>
            </p:cNvPr>
            <p:cNvSpPr txBox="1"/>
            <p:nvPr/>
          </p:nvSpPr>
          <p:spPr>
            <a:xfrm>
              <a:off x="3502250" y="2854601"/>
              <a:ext cx="503664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6"/>
                  </a:solidFill>
                </a:rPr>
                <a:t>…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7F3AFB-9573-DC4D-9321-6B5D39934308}"/>
              </a:ext>
            </a:extLst>
          </p:cNvPr>
          <p:cNvGrpSpPr/>
          <p:nvPr/>
        </p:nvGrpSpPr>
        <p:grpSpPr>
          <a:xfrm>
            <a:off x="6172188" y="3536260"/>
            <a:ext cx="4484905" cy="1204266"/>
            <a:chOff x="6172188" y="3536260"/>
            <a:chExt cx="4484905" cy="1204266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EBE8B72-FA31-7F42-85FC-D72913BCF382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9898694" y="3587473"/>
              <a:ext cx="0" cy="202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33DB2AD-0408-764B-B15B-69572AA84683}"/>
                </a:ext>
              </a:extLst>
            </p:cNvPr>
            <p:cNvCxnSpPr>
              <a:cxnSpLocks/>
            </p:cNvCxnSpPr>
            <p:nvPr/>
          </p:nvCxnSpPr>
          <p:spPr>
            <a:xfrm>
              <a:off x="8162423" y="3587473"/>
              <a:ext cx="0" cy="202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AFBBEA-46FB-AA42-99DD-DF99DB184B9C}"/>
                </a:ext>
              </a:extLst>
            </p:cNvPr>
            <p:cNvGrpSpPr/>
            <p:nvPr/>
          </p:nvGrpSpPr>
          <p:grpSpPr>
            <a:xfrm>
              <a:off x="6172188" y="3536260"/>
              <a:ext cx="4484905" cy="1204266"/>
              <a:chOff x="6172188" y="3536260"/>
              <a:chExt cx="4484905" cy="1204266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ACB9E6B-2D6B-6A4B-81C2-DCCDFE1343EA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 flipH="1">
                <a:off x="6792676" y="3582581"/>
                <a:ext cx="1" cy="7777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82DEFC9-5692-A34F-93B0-A56A49A5777D}"/>
                  </a:ext>
                </a:extLst>
              </p:cNvPr>
              <p:cNvSpPr/>
              <p:nvPr/>
            </p:nvSpPr>
            <p:spPr>
              <a:xfrm>
                <a:off x="7808638" y="3789624"/>
                <a:ext cx="713014" cy="3749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Pool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5382D2-E797-034E-A708-7E052E93605D}"/>
                  </a:ext>
                </a:extLst>
              </p:cNvPr>
              <p:cNvSpPr/>
              <p:nvPr/>
            </p:nvSpPr>
            <p:spPr>
              <a:xfrm>
                <a:off x="9542187" y="3789624"/>
                <a:ext cx="713014" cy="3749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Pool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D1A5732-E6DD-8344-B94E-40EE3815B478}"/>
                  </a:ext>
                </a:extLst>
              </p:cNvPr>
              <p:cNvSpPr/>
              <p:nvPr/>
            </p:nvSpPr>
            <p:spPr>
              <a:xfrm>
                <a:off x="6172188" y="4366709"/>
                <a:ext cx="4484905" cy="37381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Pairwise Dot Product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097BD58C-77AB-2349-A9EC-2852F3058774}"/>
                  </a:ext>
                </a:extLst>
              </p:cNvPr>
              <p:cNvCxnSpPr>
                <a:cxnSpLocks/>
                <a:stCxn id="84" idx="2"/>
              </p:cNvCxnSpPr>
              <p:nvPr/>
            </p:nvCxnSpPr>
            <p:spPr>
              <a:xfrm flipH="1">
                <a:off x="8162423" y="4164558"/>
                <a:ext cx="2722" cy="1958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D383F18E-1227-654E-809D-FFACAC59D98C}"/>
                  </a:ext>
                </a:extLst>
              </p:cNvPr>
              <p:cNvCxnSpPr>
                <a:cxnSpLocks/>
                <a:stCxn id="85" idx="2"/>
              </p:cNvCxnSpPr>
              <p:nvPr/>
            </p:nvCxnSpPr>
            <p:spPr>
              <a:xfrm>
                <a:off x="9898694" y="4164558"/>
                <a:ext cx="0" cy="2021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CEC96E0-6676-9948-BEC6-324544F466D2}"/>
                  </a:ext>
                </a:extLst>
              </p:cNvPr>
              <p:cNvSpPr txBox="1"/>
              <p:nvPr/>
            </p:nvSpPr>
            <p:spPr>
              <a:xfrm>
                <a:off x="8745540" y="3536260"/>
                <a:ext cx="503664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6"/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65067-CD2F-B64B-A13E-C8DD97DAF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68929"/>
            <a:ext cx="4752937" cy="456060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Combining together into a single neural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Open sourced by Facebook as DLRM - </a:t>
            </a:r>
            <a:r>
              <a:rPr lang="en-US" sz="2800" dirty="0" err="1"/>
              <a:t>PyTorch</a:t>
            </a:r>
            <a:r>
              <a:rPr lang="en-US" sz="2800" dirty="0"/>
              <a:t>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Embedding tables are memory bound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 at production scale requires model parallelism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7AE105-004B-884C-B90B-4142EE00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Personalization @ Scale – Sparse Data (3/3)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066411-B2EE-2945-B08C-4EC58C45776D}"/>
              </a:ext>
            </a:extLst>
          </p:cNvPr>
          <p:cNvGrpSpPr/>
          <p:nvPr/>
        </p:nvGrpSpPr>
        <p:grpSpPr>
          <a:xfrm>
            <a:off x="6733954" y="1690688"/>
            <a:ext cx="3367518" cy="4560607"/>
            <a:chOff x="6733954" y="1690688"/>
            <a:chExt cx="3367518" cy="45606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5C26A2-61B8-9D42-8AFB-519EDAFB7373}"/>
                </a:ext>
              </a:extLst>
            </p:cNvPr>
            <p:cNvSpPr/>
            <p:nvPr/>
          </p:nvSpPr>
          <p:spPr>
            <a:xfrm>
              <a:off x="8860501" y="5674352"/>
              <a:ext cx="1240971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Sparse Features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707BBA-CAA2-054E-B924-A5C283B612D9}"/>
                </a:ext>
              </a:extLst>
            </p:cNvPr>
            <p:cNvSpPr/>
            <p:nvPr/>
          </p:nvSpPr>
          <p:spPr>
            <a:xfrm>
              <a:off x="6733956" y="5674352"/>
              <a:ext cx="1240971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Dense Features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B5C3B3-B6C9-214E-8C67-865259ED44A4}"/>
                </a:ext>
              </a:extLst>
            </p:cNvPr>
            <p:cNvSpPr/>
            <p:nvPr/>
          </p:nvSpPr>
          <p:spPr>
            <a:xfrm>
              <a:off x="6733955" y="4678436"/>
              <a:ext cx="1240971" cy="576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Bottom MLP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4FB9FE-943C-8249-9239-8EC961B672C3}"/>
                </a:ext>
              </a:extLst>
            </p:cNvPr>
            <p:cNvSpPr/>
            <p:nvPr/>
          </p:nvSpPr>
          <p:spPr>
            <a:xfrm>
              <a:off x="8860501" y="4678436"/>
              <a:ext cx="1240971" cy="576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Embedding Tables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934A99-5D55-9248-8A8E-DE44E09EC067}"/>
                </a:ext>
              </a:extLst>
            </p:cNvPr>
            <p:cNvSpPr/>
            <p:nvPr/>
          </p:nvSpPr>
          <p:spPr>
            <a:xfrm>
              <a:off x="6733955" y="3682520"/>
              <a:ext cx="3367517" cy="576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Feature Interactions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EF94FA-4630-BC4E-BA02-CA421B0322F7}"/>
                </a:ext>
              </a:extLst>
            </p:cNvPr>
            <p:cNvSpPr/>
            <p:nvPr/>
          </p:nvSpPr>
          <p:spPr>
            <a:xfrm>
              <a:off x="6733954" y="2686604"/>
              <a:ext cx="3367517" cy="576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Top MLP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2E28C0-C5C1-C042-8B97-5391AEC9E201}"/>
                </a:ext>
              </a:extLst>
            </p:cNvPr>
            <p:cNvSpPr/>
            <p:nvPr/>
          </p:nvSpPr>
          <p:spPr>
            <a:xfrm>
              <a:off x="7797226" y="1690688"/>
              <a:ext cx="1240971" cy="5769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Prediction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EC5743-91DA-D940-A0FF-8EC603A1A3DD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H="1" flipV="1">
              <a:off x="7354441" y="5255379"/>
              <a:ext cx="1" cy="418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D76466-3FD9-A14C-9D9D-4173E91D62C2}"/>
                </a:ext>
              </a:extLst>
            </p:cNvPr>
            <p:cNvCxnSpPr>
              <a:cxnSpLocks/>
              <a:stCxn id="8" idx="0"/>
              <a:endCxn id="11" idx="2"/>
            </p:cNvCxnSpPr>
            <p:nvPr/>
          </p:nvCxnSpPr>
          <p:spPr>
            <a:xfrm flipV="1">
              <a:off x="9480987" y="5255379"/>
              <a:ext cx="0" cy="418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9A1D70-BE2B-254E-95E2-D407A90140A3}"/>
                </a:ext>
              </a:extLst>
            </p:cNvPr>
            <p:cNvCxnSpPr>
              <a:cxnSpLocks/>
              <a:stCxn id="10" idx="0"/>
              <a:endCxn id="12" idx="2"/>
            </p:cNvCxnSpPr>
            <p:nvPr/>
          </p:nvCxnSpPr>
          <p:spPr>
            <a:xfrm flipV="1">
              <a:off x="7354441" y="4259463"/>
              <a:ext cx="1063273" cy="418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4C42E8-0285-C840-8302-BCE1B3F21DED}"/>
                </a:ext>
              </a:extLst>
            </p:cNvPr>
            <p:cNvCxnSpPr>
              <a:cxnSpLocks/>
              <a:stCxn id="11" idx="0"/>
              <a:endCxn id="12" idx="2"/>
            </p:cNvCxnSpPr>
            <p:nvPr/>
          </p:nvCxnSpPr>
          <p:spPr>
            <a:xfrm flipH="1" flipV="1">
              <a:off x="8417714" y="4259463"/>
              <a:ext cx="1063273" cy="418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9EABBCD-7C0F-D24A-AA1D-D4F797CCFAD6}"/>
                </a:ext>
              </a:extLst>
            </p:cNvPr>
            <p:cNvCxnSpPr>
              <a:cxnSpLocks/>
              <a:stCxn id="12" idx="0"/>
              <a:endCxn id="13" idx="2"/>
            </p:cNvCxnSpPr>
            <p:nvPr/>
          </p:nvCxnSpPr>
          <p:spPr>
            <a:xfrm flipH="1" flipV="1">
              <a:off x="8417713" y="3263547"/>
              <a:ext cx="1" cy="418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4E46501-8AE0-154A-930C-32BB80922347}"/>
                </a:ext>
              </a:extLst>
            </p:cNvPr>
            <p:cNvCxnSpPr>
              <a:cxnSpLocks/>
              <a:stCxn id="13" idx="0"/>
              <a:endCxn id="15" idx="2"/>
            </p:cNvCxnSpPr>
            <p:nvPr/>
          </p:nvCxnSpPr>
          <p:spPr>
            <a:xfrm flipH="1" flipV="1">
              <a:off x="8417712" y="2267631"/>
              <a:ext cx="1" cy="418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83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D3AE-F4EA-9844-8820-8A56AF7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Practical Techniques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1D0F9E2-8523-7B48-8B17-33173251944D}"/>
              </a:ext>
            </a:extLst>
          </p:cNvPr>
          <p:cNvSpPr/>
          <p:nvPr/>
        </p:nvSpPr>
        <p:spPr>
          <a:xfrm>
            <a:off x="4787489" y="1692814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System Design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901B1B-70B1-1F4C-8EB7-BEB18298BA23}"/>
              </a:ext>
            </a:extLst>
          </p:cNvPr>
          <p:cNvSpPr/>
          <p:nvPr/>
        </p:nvSpPr>
        <p:spPr>
          <a:xfrm>
            <a:off x="4333667" y="1692815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4A80C64-FC6F-5E4F-9F2D-BA20FB298D18}"/>
              </a:ext>
            </a:extLst>
          </p:cNvPr>
          <p:cNvSpPr/>
          <p:nvPr/>
        </p:nvSpPr>
        <p:spPr>
          <a:xfrm>
            <a:off x="4787489" y="2871396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1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Candidate Generation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9B6D0F-FFA5-434F-B6C7-4EBB87A3B48E}"/>
              </a:ext>
            </a:extLst>
          </p:cNvPr>
          <p:cNvSpPr/>
          <p:nvPr/>
        </p:nvSpPr>
        <p:spPr>
          <a:xfrm>
            <a:off x="4333667" y="2871397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4317D2D-ABA3-C449-8DBF-E47570C48B72}"/>
              </a:ext>
            </a:extLst>
          </p:cNvPr>
          <p:cNvSpPr/>
          <p:nvPr/>
        </p:nvSpPr>
        <p:spPr>
          <a:xfrm>
            <a:off x="4787489" y="4049978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Learning from Sparse 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D82262-2C11-B148-96D8-AA110FA9E5DA}"/>
              </a:ext>
            </a:extLst>
          </p:cNvPr>
          <p:cNvSpPr/>
          <p:nvPr/>
        </p:nvSpPr>
        <p:spPr>
          <a:xfrm>
            <a:off x="4333667" y="4049979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490BE43-4D57-5C44-9569-25BB7A1D644A}"/>
              </a:ext>
            </a:extLst>
          </p:cNvPr>
          <p:cNvSpPr/>
          <p:nvPr/>
        </p:nvSpPr>
        <p:spPr>
          <a:xfrm>
            <a:off x="4787489" y="5228560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Keeping Models Fresh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50CB23-1F3A-0E4E-92B5-25F2A0DB272B}"/>
              </a:ext>
            </a:extLst>
          </p:cNvPr>
          <p:cNvSpPr/>
          <p:nvPr/>
        </p:nvSpPr>
        <p:spPr>
          <a:xfrm>
            <a:off x="4333667" y="5228561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Graphic 5" descr="Hierarchy">
            <a:extLst>
              <a:ext uri="{FF2B5EF4-FFF2-40B4-BE49-F238E27FC236}">
                <a16:creationId xmlns:a16="http://schemas.microsoft.com/office/drawing/2014/main" id="{62AD6793-E34C-684E-B17D-3094E757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1372" y="1804193"/>
            <a:ext cx="702751" cy="702751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550E38E4-8581-7542-887C-D26E03A94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72" y="2968590"/>
            <a:ext cx="702751" cy="70275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AE03762D-5E2E-F34A-A42C-4C1D7C09B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1372" y="4151532"/>
            <a:ext cx="702751" cy="702751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F208FD2A-A223-5D4F-B788-285CCB21CA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1372" y="5334474"/>
            <a:ext cx="702751" cy="702751"/>
          </a:xfrm>
          <a:prstGeom prst="rect">
            <a:avLst/>
          </a:prstGeom>
        </p:spPr>
      </p:pic>
      <p:pic>
        <p:nvPicPr>
          <p:cNvPr id="14" name="Graphic 13" descr="Projector screen">
            <a:extLst>
              <a:ext uri="{FF2B5EF4-FFF2-40B4-BE49-F238E27FC236}">
                <a16:creationId xmlns:a16="http://schemas.microsoft.com/office/drawing/2014/main" id="{AB8C015A-A631-954F-A7CA-065CEDD4A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257" y="1867093"/>
            <a:ext cx="3300219" cy="33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B57BEE-083D-7E41-94EF-861E0E89BEA2}"/>
              </a:ext>
            </a:extLst>
          </p:cNvPr>
          <p:cNvSpPr txBox="1"/>
          <p:nvPr/>
        </p:nvSpPr>
        <p:spPr>
          <a:xfrm>
            <a:off x="1368075" y="4794493"/>
            <a:ext cx="1848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721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B469-ADEF-1B4A-8946-39A34D8A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Model Freshness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C42F-42DB-CA45-9DD7-AF1F345F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Challenges: </a:t>
            </a:r>
          </a:p>
          <a:p>
            <a:pPr marL="0" indent="0">
              <a:buNone/>
            </a:pPr>
            <a:r>
              <a:rPr lang="en-US" dirty="0"/>
              <a:t>Items are added, removed, updated every minute</a:t>
            </a:r>
          </a:p>
          <a:p>
            <a:pPr marL="0" indent="0">
              <a:buNone/>
            </a:pPr>
            <a:r>
              <a:rPr lang="en-US" dirty="0"/>
              <a:t>Users are onboarding and changing every minute</a:t>
            </a:r>
          </a:p>
          <a:p>
            <a:pPr marL="0" indent="0">
              <a:buNone/>
            </a:pPr>
            <a:r>
              <a:rPr lang="en-US" dirty="0"/>
              <a:t>Data distributions are constantly changing!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can personalization models keep up?</a:t>
            </a:r>
          </a:p>
          <a:p>
            <a:pPr marL="0" indent="0" algn="ctr">
              <a:buNone/>
            </a:pPr>
            <a:r>
              <a:rPr lang="en-US" dirty="0"/>
              <a:t>How can compute usage stay efficient?</a:t>
            </a:r>
          </a:p>
        </p:txBody>
      </p:sp>
    </p:spTree>
    <p:extLst>
      <p:ext uri="{BB962C8B-B14F-4D97-AF65-F5344CB8AC3E}">
        <p14:creationId xmlns:p14="http://schemas.microsoft.com/office/powerpoint/2010/main" val="12557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B7CBC9-1806-D84B-8DE8-1623FAFB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Model Freshness (2/2)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29AF81-5AC7-F143-8900-201AF26331A8}"/>
              </a:ext>
            </a:extLst>
          </p:cNvPr>
          <p:cNvGrpSpPr/>
          <p:nvPr/>
        </p:nvGrpSpPr>
        <p:grpSpPr>
          <a:xfrm>
            <a:off x="2080464" y="1450175"/>
            <a:ext cx="3632154" cy="5028164"/>
            <a:chOff x="2080464" y="1450175"/>
            <a:chExt cx="3632154" cy="502816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5C408F2-0F8B-354B-8EB7-A941D2D72596}"/>
                </a:ext>
              </a:extLst>
            </p:cNvPr>
            <p:cNvSpPr/>
            <p:nvPr/>
          </p:nvSpPr>
          <p:spPr>
            <a:xfrm rot="16200000">
              <a:off x="270823" y="4061421"/>
              <a:ext cx="4226560" cy="607275"/>
            </a:xfrm>
            <a:custGeom>
              <a:avLst/>
              <a:gdLst>
                <a:gd name="connsiteX0" fmla="*/ 0 w 4226560"/>
                <a:gd name="connsiteY0" fmla="*/ 0 h 607275"/>
                <a:gd name="connsiteX1" fmla="*/ 4226560 w 4226560"/>
                <a:gd name="connsiteY1" fmla="*/ 0 h 607275"/>
                <a:gd name="connsiteX2" fmla="*/ 4226560 w 4226560"/>
                <a:gd name="connsiteY2" fmla="*/ 607275 h 607275"/>
                <a:gd name="connsiteX3" fmla="*/ 0 w 4226560"/>
                <a:gd name="connsiteY3" fmla="*/ 607275 h 607275"/>
                <a:gd name="connsiteX4" fmla="*/ 0 w 4226560"/>
                <a:gd name="connsiteY4" fmla="*/ 0 h 60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607275">
                  <a:moveTo>
                    <a:pt x="0" y="0"/>
                  </a:moveTo>
                  <a:lnTo>
                    <a:pt x="4226560" y="0"/>
                  </a:lnTo>
                  <a:lnTo>
                    <a:pt x="4226560" y="607275"/>
                  </a:lnTo>
                  <a:lnTo>
                    <a:pt x="0" y="6072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535584" bIns="0" numCol="1" spcCol="1270" anchor="t" anchorCtr="0">
              <a:noAutofit/>
            </a:bodyPr>
            <a:lstStyle/>
            <a:p>
              <a:pPr marL="0" lvl="0" indent="0" algn="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latin typeface="FreightSans Pro Book" panose="02000606030000020004" pitchFamily="2" charset="0"/>
                </a:rPr>
                <a:t>Online Training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C82CDA-1862-7A49-9A46-712F7508EB8D}"/>
                </a:ext>
              </a:extLst>
            </p:cNvPr>
            <p:cNvSpPr/>
            <p:nvPr/>
          </p:nvSpPr>
          <p:spPr>
            <a:xfrm>
              <a:off x="2687740" y="2251779"/>
              <a:ext cx="3024878" cy="4226560"/>
            </a:xfrm>
            <a:custGeom>
              <a:avLst/>
              <a:gdLst>
                <a:gd name="connsiteX0" fmla="*/ 0 w 3024878"/>
                <a:gd name="connsiteY0" fmla="*/ 0 h 4226560"/>
                <a:gd name="connsiteX1" fmla="*/ 3024878 w 3024878"/>
                <a:gd name="connsiteY1" fmla="*/ 0 h 4226560"/>
                <a:gd name="connsiteX2" fmla="*/ 3024878 w 3024878"/>
                <a:gd name="connsiteY2" fmla="*/ 4226560 h 4226560"/>
                <a:gd name="connsiteX3" fmla="*/ 0 w 3024878"/>
                <a:gd name="connsiteY3" fmla="*/ 4226560 h 4226560"/>
                <a:gd name="connsiteX4" fmla="*/ 0 w 3024878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878" h="4226560">
                  <a:moveTo>
                    <a:pt x="0" y="0"/>
                  </a:moveTo>
                  <a:lnTo>
                    <a:pt x="3024878" y="0"/>
                  </a:lnTo>
                  <a:lnTo>
                    <a:pt x="3024878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535584" rIns="170688" bIns="170688" numCol="1" spcCol="1270" anchor="t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FreightSans Pro Book" panose="02000606030000020004" pitchFamily="2" charset="0"/>
                </a:rPr>
                <a:t>Train as user interaction data is captured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latin typeface="FreightSans Pro Book" panose="02000606030000020004" pitchFamily="2" charset="0"/>
              </a:endParaRP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FreightSans Pro Book" panose="02000606030000020004" pitchFamily="2" charset="0"/>
                </a:rPr>
                <a:t>Deploy updated model every few hours or less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FreightSans Pro Book" panose="02000606030000020004" pitchFamily="2" charset="0"/>
                </a:rPr>
                <a:t>Use when data distributions change rapidly and model is critical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FreightSans Pro Book" panose="02000606030000020004" pitchFamily="2" charset="0"/>
                </a:rPr>
                <a:t>Fine tune the previous baseline due to limited time and data windows</a:t>
              </a:r>
              <a:r>
                <a:rPr lang="en-US" sz="1900" kern="1200" dirty="0">
                  <a:latin typeface="FreightSans Pro Book" panose="02000606030000020004" pitchFamily="2" charset="0"/>
                </a:rPr>
                <a:t>.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>
                <a:latin typeface="FreightSans Pro Book" panose="0200060603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83993A-14F4-3C47-8E92-4AF5DC8B8027}"/>
                </a:ext>
              </a:extLst>
            </p:cNvPr>
            <p:cNvSpPr/>
            <p:nvPr/>
          </p:nvSpPr>
          <p:spPr>
            <a:xfrm>
              <a:off x="2080464" y="1450175"/>
              <a:ext cx="1214551" cy="12145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650A6E-BE5E-834A-9976-DF3FD51C5EB3}"/>
              </a:ext>
            </a:extLst>
          </p:cNvPr>
          <p:cNvGrpSpPr/>
          <p:nvPr/>
        </p:nvGrpSpPr>
        <p:grpSpPr>
          <a:xfrm>
            <a:off x="6479381" y="1450175"/>
            <a:ext cx="3632154" cy="5028164"/>
            <a:chOff x="6479381" y="1450175"/>
            <a:chExt cx="3632154" cy="502816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40C107E-9C45-CE4C-B5AA-ED19D2675CE8}"/>
                </a:ext>
              </a:extLst>
            </p:cNvPr>
            <p:cNvSpPr/>
            <p:nvPr/>
          </p:nvSpPr>
          <p:spPr>
            <a:xfrm rot="16200000">
              <a:off x="4669739" y="4061421"/>
              <a:ext cx="4226560" cy="607275"/>
            </a:xfrm>
            <a:custGeom>
              <a:avLst/>
              <a:gdLst>
                <a:gd name="connsiteX0" fmla="*/ 0 w 4226560"/>
                <a:gd name="connsiteY0" fmla="*/ 0 h 607275"/>
                <a:gd name="connsiteX1" fmla="*/ 4226560 w 4226560"/>
                <a:gd name="connsiteY1" fmla="*/ 0 h 607275"/>
                <a:gd name="connsiteX2" fmla="*/ 4226560 w 4226560"/>
                <a:gd name="connsiteY2" fmla="*/ 607275 h 607275"/>
                <a:gd name="connsiteX3" fmla="*/ 0 w 4226560"/>
                <a:gd name="connsiteY3" fmla="*/ 607275 h 607275"/>
                <a:gd name="connsiteX4" fmla="*/ 0 w 4226560"/>
                <a:gd name="connsiteY4" fmla="*/ 0 h 60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607275">
                  <a:moveTo>
                    <a:pt x="0" y="0"/>
                  </a:moveTo>
                  <a:lnTo>
                    <a:pt x="4226560" y="0"/>
                  </a:lnTo>
                  <a:lnTo>
                    <a:pt x="4226560" y="607275"/>
                  </a:lnTo>
                  <a:lnTo>
                    <a:pt x="0" y="6072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535584" bIns="0" numCol="1" spcCol="1270" anchor="t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latin typeface="FreightSans Pro Book" panose="02000606030000020004" pitchFamily="2" charset="0"/>
                </a:rPr>
                <a:t>Recurring Training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C09E7-68BD-F847-B3EC-A77D75357354}"/>
                </a:ext>
              </a:extLst>
            </p:cNvPr>
            <p:cNvSpPr/>
            <p:nvPr/>
          </p:nvSpPr>
          <p:spPr>
            <a:xfrm>
              <a:off x="7086657" y="2251779"/>
              <a:ext cx="3024878" cy="4226560"/>
            </a:xfrm>
            <a:custGeom>
              <a:avLst/>
              <a:gdLst>
                <a:gd name="connsiteX0" fmla="*/ 0 w 3024878"/>
                <a:gd name="connsiteY0" fmla="*/ 0 h 4226560"/>
                <a:gd name="connsiteX1" fmla="*/ 3024878 w 3024878"/>
                <a:gd name="connsiteY1" fmla="*/ 0 h 4226560"/>
                <a:gd name="connsiteX2" fmla="*/ 3024878 w 3024878"/>
                <a:gd name="connsiteY2" fmla="*/ 4226560 h 4226560"/>
                <a:gd name="connsiteX3" fmla="*/ 0 w 3024878"/>
                <a:gd name="connsiteY3" fmla="*/ 4226560 h 4226560"/>
                <a:gd name="connsiteX4" fmla="*/ 0 w 3024878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878" h="4226560">
                  <a:moveTo>
                    <a:pt x="0" y="0"/>
                  </a:moveTo>
                  <a:lnTo>
                    <a:pt x="3024878" y="0"/>
                  </a:lnTo>
                  <a:lnTo>
                    <a:pt x="3024878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535584" rIns="170688" bIns="170688" numCol="1" spcCol="1270" anchor="t" anchorCtr="0">
              <a:noAutofit/>
            </a:bodyPr>
            <a:lstStyle/>
            <a:p>
              <a:pPr marL="0" lvl="1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FreightSans Pro Book" panose="02000606030000020004" pitchFamily="2" charset="0"/>
                </a:rPr>
                <a:t>Train on offline data in repeat</a:t>
              </a:r>
            </a:p>
            <a:p>
              <a:pPr marL="0" lvl="1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latin typeface="FreightSans Pro Book" panose="02000606030000020004" pitchFamily="2" charset="0"/>
              </a:endParaRP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FreightSans Pro Book" panose="02000606030000020004" pitchFamily="2" charset="0"/>
                </a:rPr>
                <a:t>Deploy updated model every few days or weeks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FreightSans Pro Book" panose="02000606030000020004" pitchFamily="2" charset="0"/>
                </a:rPr>
                <a:t>Make it the default practice for your models!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FreightSans Pro Book" panose="02000606030000020004" pitchFamily="2" charset="0"/>
                </a:rPr>
                <a:t>Train from scratch or fine tune a baseline – based on cost/benefit.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>
                <a:latin typeface="FreightSans Pro Book" panose="02000606030000020004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EB3CD9-2D0D-2843-95E0-4C086043A006}"/>
                </a:ext>
              </a:extLst>
            </p:cNvPr>
            <p:cNvSpPr/>
            <p:nvPr/>
          </p:nvSpPr>
          <p:spPr>
            <a:xfrm>
              <a:off x="6479381" y="1450175"/>
              <a:ext cx="1214551" cy="12145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5" name="Graphic 14" descr="Lightning bolt">
            <a:extLst>
              <a:ext uri="{FF2B5EF4-FFF2-40B4-BE49-F238E27FC236}">
                <a16:creationId xmlns:a16="http://schemas.microsoft.com/office/drawing/2014/main" id="{104E5743-C682-7748-B3E4-B5B5A27BF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9161" y="1605776"/>
            <a:ext cx="1215857" cy="947854"/>
          </a:xfrm>
          <a:prstGeom prst="rect">
            <a:avLst/>
          </a:prstGeom>
        </p:spPr>
      </p:pic>
      <p:pic>
        <p:nvPicPr>
          <p:cNvPr id="17" name="Graphic 16" descr="Arrow circle">
            <a:extLst>
              <a:ext uri="{FF2B5EF4-FFF2-40B4-BE49-F238E27FC236}">
                <a16:creationId xmlns:a16="http://schemas.microsoft.com/office/drawing/2014/main" id="{34BBDFC0-27EA-3A43-93E0-94F5717D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9381" y="1451479"/>
            <a:ext cx="1213247" cy="12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60F9-2098-EC4A-8A2F-B94E412C4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95881" y="1242389"/>
            <a:ext cx="10584180" cy="3912707"/>
          </a:xfrm>
        </p:spPr>
        <p:txBody>
          <a:bodyPr anchor="ctr">
            <a:normAutofit/>
          </a:bodyPr>
          <a:lstStyle/>
          <a:p>
            <a:r>
              <a:rPr lang="en-US" dirty="0"/>
              <a:t>Facebook’s </a:t>
            </a:r>
            <a:br>
              <a:rPr lang="en-US" dirty="0"/>
            </a:br>
            <a:r>
              <a:rPr lang="en-US" dirty="0"/>
              <a:t>Mission:</a:t>
            </a:r>
            <a:br>
              <a:rPr lang="en-US" dirty="0"/>
            </a:br>
            <a:r>
              <a:rPr lang="en-US" dirty="0"/>
              <a:t>Bring the World </a:t>
            </a:r>
            <a:br>
              <a:rPr lang="en-US" dirty="0"/>
            </a:br>
            <a:r>
              <a:rPr lang="en-US" dirty="0"/>
              <a:t>Closer Together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C861A-4242-2747-BAF4-5F7EAF81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49" y="-1"/>
            <a:ext cx="66865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D3AE-F4EA-9844-8820-8A56AF7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Practical Techniques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EC9091-6580-DE4E-BA5A-5D3B2D8E2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599496"/>
              </p:ext>
            </p:extLst>
          </p:nvPr>
        </p:nvGraphicFramePr>
        <p:xfrm>
          <a:off x="3193774" y="1690688"/>
          <a:ext cx="8160026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Hierarchy">
            <a:extLst>
              <a:ext uri="{FF2B5EF4-FFF2-40B4-BE49-F238E27FC236}">
                <a16:creationId xmlns:a16="http://schemas.microsoft.com/office/drawing/2014/main" id="{62AD6793-E34C-684E-B17D-3094E7577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1372" y="1804193"/>
            <a:ext cx="702751" cy="702751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550E38E4-8581-7542-887C-D26E03A94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1372" y="2968590"/>
            <a:ext cx="702751" cy="70275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AE03762D-5E2E-F34A-A42C-4C1D7C09BF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41372" y="4151532"/>
            <a:ext cx="702751" cy="702751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F208FD2A-A223-5D4F-B788-285CCB21CA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41372" y="5334474"/>
            <a:ext cx="702751" cy="702751"/>
          </a:xfrm>
          <a:prstGeom prst="rect">
            <a:avLst/>
          </a:prstGeom>
        </p:spPr>
      </p:pic>
      <p:pic>
        <p:nvPicPr>
          <p:cNvPr id="14" name="Graphic 13" descr="Projector screen">
            <a:extLst>
              <a:ext uri="{FF2B5EF4-FFF2-40B4-BE49-F238E27FC236}">
                <a16:creationId xmlns:a16="http://schemas.microsoft.com/office/drawing/2014/main" id="{AB8C015A-A631-954F-A7CA-065CEDD4A3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2257" y="1867093"/>
            <a:ext cx="3300219" cy="33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B57BEE-083D-7E41-94EF-861E0E89BEA2}"/>
              </a:ext>
            </a:extLst>
          </p:cNvPr>
          <p:cNvSpPr txBox="1"/>
          <p:nvPr/>
        </p:nvSpPr>
        <p:spPr>
          <a:xfrm>
            <a:off x="1528664" y="4794493"/>
            <a:ext cx="1527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0011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061C-BAC9-4664-B508-416FD2BEF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Personalization @ Scale</a:t>
            </a:r>
            <a:br>
              <a:rPr lang="en-US" b="1" dirty="0"/>
            </a:br>
            <a:r>
              <a:rPr lang="en-US" dirty="0"/>
              <a:t>Challenges and Practical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158B3-8414-4B23-BF2B-B4B846932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203146"/>
            <a:ext cx="10584180" cy="1655762"/>
          </a:xfrm>
        </p:spPr>
        <p:txBody>
          <a:bodyPr/>
          <a:lstStyle/>
          <a:p>
            <a:r>
              <a:rPr lang="en-US" dirty="0"/>
              <a:t>Hagay Lupesko</a:t>
            </a:r>
          </a:p>
          <a:p>
            <a:r>
              <a:rPr lang="en-US" dirty="0"/>
              <a:t>Engineering Manager, Facebook 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4FB6B-4398-704D-9BFA-87C82E19E51D}"/>
              </a:ext>
            </a:extLst>
          </p:cNvPr>
          <p:cNvSpPr txBox="1"/>
          <p:nvPr/>
        </p:nvSpPr>
        <p:spPr>
          <a:xfrm rot="19221278">
            <a:off x="4029910" y="3980878"/>
            <a:ext cx="109870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FreightSans Pro Book" panose="02000606030000020004" pitchFamily="2" charset="0"/>
              </a:rPr>
              <a:t>We Are Hiring for Facebook AI</a:t>
            </a:r>
          </a:p>
          <a:p>
            <a:pPr algn="ctr"/>
            <a:r>
              <a:rPr lang="en-US" sz="4200" b="1" dirty="0">
                <a:solidFill>
                  <a:srgbClr val="002060"/>
                </a:solidFill>
                <a:latin typeface="FreightSans Pro Book" panose="02000606030000020004" pitchFamily="2" charset="0"/>
              </a:rPr>
              <a:t>Reach Out!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6163-DF6A-6C46-B31B-2BFE3661BD17}"/>
              </a:ext>
            </a:extLst>
          </p:cNvPr>
          <p:cNvSpPr txBox="1">
            <a:spLocks/>
          </p:cNvSpPr>
          <p:nvPr/>
        </p:nvSpPr>
        <p:spPr>
          <a:xfrm>
            <a:off x="838200" y="4399721"/>
            <a:ext cx="10584180" cy="10693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eightSans Pro Light" panose="02000606030000020004" pitchFamily="50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DCBD96-17A0-6142-92A9-B0D6AFAB240F}"/>
              </a:ext>
            </a:extLst>
          </p:cNvPr>
          <p:cNvSpPr txBox="1">
            <a:spLocks/>
          </p:cNvSpPr>
          <p:nvPr/>
        </p:nvSpPr>
        <p:spPr>
          <a:xfrm>
            <a:off x="803910" y="566529"/>
            <a:ext cx="10584180" cy="309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eightSans Pro Light" panose="0200060603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Bringing the world closer together by connecting people to what they care about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949A81-FBF4-1142-8D12-F6724BF3D0ED}"/>
              </a:ext>
            </a:extLst>
          </p:cNvPr>
          <p:cNvSpPr txBox="1">
            <a:spLocks/>
          </p:cNvSpPr>
          <p:nvPr/>
        </p:nvSpPr>
        <p:spPr>
          <a:xfrm>
            <a:off x="803910" y="3429000"/>
            <a:ext cx="10584180" cy="2146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eightSans Pro Light" panose="02000606030000020004" pitchFamily="50" charset="0"/>
                <a:ea typeface="+mj-ea"/>
                <a:cs typeface="+mj-cs"/>
              </a:defRPr>
            </a:lvl1pPr>
          </a:lstStyle>
          <a:p>
            <a:r>
              <a:rPr lang="en-US" sz="8800" b="1" dirty="0"/>
              <a:t>Personalization @ FB </a:t>
            </a:r>
          </a:p>
        </p:txBody>
      </p:sp>
    </p:spTree>
    <p:extLst>
      <p:ext uri="{BB962C8B-B14F-4D97-AF65-F5344CB8AC3E}">
        <p14:creationId xmlns:p14="http://schemas.microsoft.com/office/powerpoint/2010/main" val="3253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9A72-CD1A-7744-BBA9-E43A00BA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Personalization @ Facebook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F13DA0-12CD-2542-9F07-720C10EFE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3666" y="1467037"/>
            <a:ext cx="9664668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A3E86B-789A-9347-A576-35B90D6FC876}"/>
              </a:ext>
            </a:extLst>
          </p:cNvPr>
          <p:cNvSpPr txBox="1"/>
          <p:nvPr/>
        </p:nvSpPr>
        <p:spPr>
          <a:xfrm>
            <a:off x="1963276" y="5525987"/>
            <a:ext cx="974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eightSans Pro Book" panose="02000606030000020004" pitchFamily="2" charset="0"/>
              </a:rPr>
              <a:t>Feed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7530F-7489-1041-8347-B6B2FDB57410}"/>
              </a:ext>
            </a:extLst>
          </p:cNvPr>
          <p:cNvSpPr txBox="1"/>
          <p:nvPr/>
        </p:nvSpPr>
        <p:spPr>
          <a:xfrm>
            <a:off x="3944476" y="5525986"/>
            <a:ext cx="1846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eightSans Pro Book" panose="02000606030000020004" pitchFamily="2" charset="0"/>
              </a:rPr>
              <a:t>IG Explore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64BDD-40C3-0F45-9805-D9761F8AF98A}"/>
              </a:ext>
            </a:extLst>
          </p:cNvPr>
          <p:cNvSpPr txBox="1"/>
          <p:nvPr/>
        </p:nvSpPr>
        <p:spPr>
          <a:xfrm>
            <a:off x="6618415" y="5525985"/>
            <a:ext cx="1378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eightSans Pro Book" panose="02000606030000020004" pitchFamily="2" charset="0"/>
              </a:rPr>
              <a:t>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FB832-3B5D-A14E-ACE9-1B8206A17E09}"/>
              </a:ext>
            </a:extLst>
          </p:cNvPr>
          <p:cNvSpPr txBox="1"/>
          <p:nvPr/>
        </p:nvSpPr>
        <p:spPr>
          <a:xfrm>
            <a:off x="8646862" y="5525984"/>
            <a:ext cx="2174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eightSans Pro Book" panose="02000606030000020004" pitchFamily="2" charset="0"/>
              </a:rPr>
              <a:t>Marketplace</a:t>
            </a:r>
          </a:p>
        </p:txBody>
      </p:sp>
    </p:spTree>
    <p:extLst>
      <p:ext uri="{BB962C8B-B14F-4D97-AF65-F5344CB8AC3E}">
        <p14:creationId xmlns:p14="http://schemas.microsoft.com/office/powerpoint/2010/main" val="40331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CD3DAED-E3CB-A64F-AD65-FB25968D1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811965"/>
              </p:ext>
            </p:extLst>
          </p:nvPr>
        </p:nvGraphicFramePr>
        <p:xfrm>
          <a:off x="3564834" y="742122"/>
          <a:ext cx="7788965" cy="539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Graphic 18" descr="Users">
            <a:extLst>
              <a:ext uri="{FF2B5EF4-FFF2-40B4-BE49-F238E27FC236}">
                <a16:creationId xmlns:a16="http://schemas.microsoft.com/office/drawing/2014/main" id="{C3DB7370-4060-AD47-A582-CA8B714A94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6607" y="1378060"/>
            <a:ext cx="914400" cy="914400"/>
          </a:xfrm>
          <a:prstGeom prst="rect">
            <a:avLst/>
          </a:prstGeom>
        </p:spPr>
      </p:pic>
      <p:pic>
        <p:nvPicPr>
          <p:cNvPr id="21" name="Graphic 20" descr="Megaphone">
            <a:extLst>
              <a:ext uri="{FF2B5EF4-FFF2-40B4-BE49-F238E27FC236}">
                <a16:creationId xmlns:a16="http://schemas.microsoft.com/office/drawing/2014/main" id="{0484B37D-C11F-324E-BBD2-6589372C2D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6853" y="2971800"/>
            <a:ext cx="914400" cy="914400"/>
          </a:xfrm>
          <a:prstGeom prst="rect">
            <a:avLst/>
          </a:prstGeom>
        </p:spPr>
      </p:pic>
      <p:pic>
        <p:nvPicPr>
          <p:cNvPr id="26" name="Graphic 25" descr="Bullseye">
            <a:extLst>
              <a:ext uri="{FF2B5EF4-FFF2-40B4-BE49-F238E27FC236}">
                <a16:creationId xmlns:a16="http://schemas.microsoft.com/office/drawing/2014/main" id="{2A98E3C0-A0EF-A344-81BB-2DB9C22D31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69859" y="4578792"/>
            <a:ext cx="914400" cy="914400"/>
          </a:xfrm>
          <a:prstGeom prst="rect">
            <a:avLst/>
          </a:prstGeom>
        </p:spPr>
      </p:pic>
      <p:pic>
        <p:nvPicPr>
          <p:cNvPr id="4" name="Graphic 3" descr="Gauge">
            <a:extLst>
              <a:ext uri="{FF2B5EF4-FFF2-40B4-BE49-F238E27FC236}">
                <a16:creationId xmlns:a16="http://schemas.microsoft.com/office/drawing/2014/main" id="{52408648-84E8-E94B-927E-810291F99E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6957" y="1404564"/>
            <a:ext cx="2902225" cy="290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737B0D-B983-0546-ACED-0CD03F59CD73}"/>
              </a:ext>
            </a:extLst>
          </p:cNvPr>
          <p:cNvSpPr txBox="1"/>
          <p:nvPr/>
        </p:nvSpPr>
        <p:spPr>
          <a:xfrm>
            <a:off x="628311" y="3726339"/>
            <a:ext cx="2679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Facebook’s</a:t>
            </a:r>
            <a:b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</a:br>
            <a: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36411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D3AE-F4EA-9844-8820-8A56AF7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Practical Techniques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F05421D-091B-194C-A75D-43073A258DAF}"/>
              </a:ext>
            </a:extLst>
          </p:cNvPr>
          <p:cNvSpPr/>
          <p:nvPr/>
        </p:nvSpPr>
        <p:spPr>
          <a:xfrm>
            <a:off x="4787489" y="1692814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System Design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F6540D-9BEB-D343-AA6E-7DD61903F018}"/>
              </a:ext>
            </a:extLst>
          </p:cNvPr>
          <p:cNvSpPr/>
          <p:nvPr/>
        </p:nvSpPr>
        <p:spPr>
          <a:xfrm>
            <a:off x="4333667" y="1692815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C99BD59-C351-DA4C-B1B6-A1D6CF4F3920}"/>
              </a:ext>
            </a:extLst>
          </p:cNvPr>
          <p:cNvSpPr/>
          <p:nvPr/>
        </p:nvSpPr>
        <p:spPr>
          <a:xfrm>
            <a:off x="4787489" y="2871396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1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Candidate Generation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BB4D62-C508-6F42-B1BE-243EBD9BC05D}"/>
              </a:ext>
            </a:extLst>
          </p:cNvPr>
          <p:cNvSpPr/>
          <p:nvPr/>
        </p:nvSpPr>
        <p:spPr>
          <a:xfrm>
            <a:off x="4333667" y="2871397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B09C03F-11E6-FF47-8CF2-BF104ED26CFA}"/>
              </a:ext>
            </a:extLst>
          </p:cNvPr>
          <p:cNvSpPr/>
          <p:nvPr/>
        </p:nvSpPr>
        <p:spPr>
          <a:xfrm>
            <a:off x="4787489" y="4049978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Learning from Sparse 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6F140A-3C25-354F-91F8-2680D4D88A72}"/>
              </a:ext>
            </a:extLst>
          </p:cNvPr>
          <p:cNvSpPr/>
          <p:nvPr/>
        </p:nvSpPr>
        <p:spPr>
          <a:xfrm>
            <a:off x="4333667" y="4049979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4307C4E-922D-9B49-856C-47A72BF7642E}"/>
              </a:ext>
            </a:extLst>
          </p:cNvPr>
          <p:cNvSpPr/>
          <p:nvPr/>
        </p:nvSpPr>
        <p:spPr>
          <a:xfrm>
            <a:off x="4787489" y="5228560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Keeping Models Fresh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030446-5F01-604A-B237-A4DE967D74C1}"/>
              </a:ext>
            </a:extLst>
          </p:cNvPr>
          <p:cNvSpPr/>
          <p:nvPr/>
        </p:nvSpPr>
        <p:spPr>
          <a:xfrm>
            <a:off x="4333667" y="5228561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Graphic 5" descr="Hierarchy">
            <a:extLst>
              <a:ext uri="{FF2B5EF4-FFF2-40B4-BE49-F238E27FC236}">
                <a16:creationId xmlns:a16="http://schemas.microsoft.com/office/drawing/2014/main" id="{62AD6793-E34C-684E-B17D-3094E757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1372" y="1804193"/>
            <a:ext cx="702751" cy="702751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550E38E4-8581-7542-887C-D26E03A94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72" y="2968590"/>
            <a:ext cx="702751" cy="70275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AE03762D-5E2E-F34A-A42C-4C1D7C09B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1372" y="4151532"/>
            <a:ext cx="702751" cy="702751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F208FD2A-A223-5D4F-B788-285CCB21CA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1372" y="5334474"/>
            <a:ext cx="702751" cy="702751"/>
          </a:xfrm>
          <a:prstGeom prst="rect">
            <a:avLst/>
          </a:prstGeom>
        </p:spPr>
      </p:pic>
      <p:pic>
        <p:nvPicPr>
          <p:cNvPr id="14" name="Graphic 13" descr="Projector screen">
            <a:extLst>
              <a:ext uri="{FF2B5EF4-FFF2-40B4-BE49-F238E27FC236}">
                <a16:creationId xmlns:a16="http://schemas.microsoft.com/office/drawing/2014/main" id="{AB8C015A-A631-954F-A7CA-065CEDD4A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257" y="1867093"/>
            <a:ext cx="3300219" cy="33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B57BEE-083D-7E41-94EF-861E0E89BEA2}"/>
              </a:ext>
            </a:extLst>
          </p:cNvPr>
          <p:cNvSpPr txBox="1"/>
          <p:nvPr/>
        </p:nvSpPr>
        <p:spPr>
          <a:xfrm>
            <a:off x="1368075" y="4794493"/>
            <a:ext cx="1848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D3AE-F4EA-9844-8820-8A56AF7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System Design (1/2)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C5AF89-F3F8-F74D-96F5-59028ADB0DD4}"/>
              </a:ext>
            </a:extLst>
          </p:cNvPr>
          <p:cNvSpPr/>
          <p:nvPr/>
        </p:nvSpPr>
        <p:spPr>
          <a:xfrm>
            <a:off x="5006621" y="2269066"/>
            <a:ext cx="2376312" cy="20144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Recommender System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4CFD1F-A56E-1448-A3B5-47589888308C}"/>
              </a:ext>
            </a:extLst>
          </p:cNvPr>
          <p:cNvGrpSpPr/>
          <p:nvPr/>
        </p:nvGrpSpPr>
        <p:grpSpPr>
          <a:xfrm>
            <a:off x="7382933" y="2680493"/>
            <a:ext cx="2757311" cy="1292578"/>
            <a:chOff x="7382933" y="2680493"/>
            <a:chExt cx="2757311" cy="129257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DA21BA5-C1EF-F744-BCF4-218654932AB6}"/>
                </a:ext>
              </a:extLst>
            </p:cNvPr>
            <p:cNvSpPr/>
            <p:nvPr/>
          </p:nvSpPr>
          <p:spPr>
            <a:xfrm>
              <a:off x="8023577" y="2680493"/>
              <a:ext cx="1659467" cy="835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User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B601973-77E1-7F4C-8C09-8786DC6A3F8E}"/>
                </a:ext>
              </a:extLst>
            </p:cNvPr>
            <p:cNvSpPr/>
            <p:nvPr/>
          </p:nvSpPr>
          <p:spPr>
            <a:xfrm>
              <a:off x="8175977" y="2832893"/>
              <a:ext cx="1659467" cy="835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User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243B65B-575E-DE49-A4C1-B4E5F624AE2E}"/>
                </a:ext>
              </a:extLst>
            </p:cNvPr>
            <p:cNvSpPr/>
            <p:nvPr/>
          </p:nvSpPr>
          <p:spPr>
            <a:xfrm>
              <a:off x="8328377" y="2985293"/>
              <a:ext cx="1659467" cy="835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User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8DC2E4F-CF7A-2842-9639-A69CDECCEEE9}"/>
                </a:ext>
              </a:extLst>
            </p:cNvPr>
            <p:cNvSpPr/>
            <p:nvPr/>
          </p:nvSpPr>
          <p:spPr>
            <a:xfrm>
              <a:off x="8480777" y="3137693"/>
              <a:ext cx="1659467" cy="835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Ranked Items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C4623C-1CDC-3B47-9261-FE003CF863B5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7382933" y="3276291"/>
              <a:ext cx="618066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Graphic 21" descr="Gears">
            <a:extLst>
              <a:ext uri="{FF2B5EF4-FFF2-40B4-BE49-F238E27FC236}">
                <a16:creationId xmlns:a16="http://schemas.microsoft.com/office/drawing/2014/main" id="{D92AE74C-ED1F-CD46-8B08-A88F56DCF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0985" y="3022247"/>
            <a:ext cx="1177747" cy="11777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F01DBBA-293B-B043-B119-25C69EE0539F}"/>
              </a:ext>
            </a:extLst>
          </p:cNvPr>
          <p:cNvGrpSpPr/>
          <p:nvPr/>
        </p:nvGrpSpPr>
        <p:grpSpPr>
          <a:xfrm>
            <a:off x="661135" y="2680493"/>
            <a:ext cx="4345486" cy="1477328"/>
            <a:chOff x="661135" y="2680493"/>
            <a:chExt cx="4345486" cy="1477328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F4127F9C-9E66-0C4E-B71D-9E4E8DB92B38}"/>
                </a:ext>
              </a:extLst>
            </p:cNvPr>
            <p:cNvSpPr/>
            <p:nvPr/>
          </p:nvSpPr>
          <p:spPr>
            <a:xfrm>
              <a:off x="2324225" y="2680493"/>
              <a:ext cx="184731" cy="1223542"/>
            </a:xfrm>
            <a:prstGeom prst="righ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B86F4E-6927-124A-AFF7-6CB436EC5913}"/>
                </a:ext>
              </a:extLst>
            </p:cNvPr>
            <p:cNvGrpSpPr/>
            <p:nvPr/>
          </p:nvGrpSpPr>
          <p:grpSpPr>
            <a:xfrm>
              <a:off x="661135" y="2680493"/>
              <a:ext cx="4345486" cy="1477328"/>
              <a:chOff x="661135" y="2680493"/>
              <a:chExt cx="4345486" cy="1477328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FE05C0D-625E-BE4C-8580-627BB493A82B}"/>
                  </a:ext>
                </a:extLst>
              </p:cNvPr>
              <p:cNvSpPr/>
              <p:nvPr/>
            </p:nvSpPr>
            <p:spPr>
              <a:xfrm>
                <a:off x="2706510" y="2858601"/>
                <a:ext cx="1659467" cy="8353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Query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0C4DE6A-E834-5A4B-B32C-AEC3F26B4649}"/>
                  </a:ext>
                </a:extLst>
              </p:cNvPr>
              <p:cNvCxnSpPr>
                <a:stCxn id="4" idx="3"/>
                <a:endCxn id="6" idx="1"/>
              </p:cNvCxnSpPr>
              <p:nvPr/>
            </p:nvCxnSpPr>
            <p:spPr>
              <a:xfrm>
                <a:off x="4365977" y="3276290"/>
                <a:ext cx="640644" cy="1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3ACAA-425F-7848-A4E6-96EF3659D6B4}"/>
                  </a:ext>
                </a:extLst>
              </p:cNvPr>
              <p:cNvSpPr txBox="1"/>
              <p:nvPr/>
            </p:nvSpPr>
            <p:spPr>
              <a:xfrm>
                <a:off x="661135" y="2680493"/>
                <a:ext cx="174009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FreightSans Pro Book" panose="02000606030000020004" pitchFamily="2" charset="0"/>
                  </a:rPr>
                  <a:t>User ID</a:t>
                </a:r>
              </a:p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FreightSans Pro Book" panose="02000606030000020004" pitchFamily="2" charset="0"/>
                  </a:rPr>
                  <a:t>Time of day</a:t>
                </a:r>
              </a:p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FreightSans Pro Book" panose="02000606030000020004" pitchFamily="2" charset="0"/>
                  </a:rPr>
                  <a:t>Device attributes</a:t>
                </a:r>
              </a:p>
              <a:p>
                <a:pPr algn="r"/>
                <a:r>
                  <a:rPr lang="en-US" dirty="0">
                    <a:solidFill>
                      <a:schemeClr val="accent1"/>
                    </a:solidFill>
                    <a:latin typeface="FreightSans Pro Book" panose="02000606030000020004" pitchFamily="2" charset="0"/>
                  </a:rPr>
                  <a:t>…</a:t>
                </a:r>
              </a:p>
              <a:p>
                <a:pPr algn="r"/>
                <a:endParaRPr lang="en-US" dirty="0">
                  <a:solidFill>
                    <a:schemeClr val="accent1"/>
                  </a:solidFill>
                  <a:latin typeface="FreightSans Pro Book" panose="02000606030000020004" pitchFamily="2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5E1326-54FF-2E4C-B922-4D18715D2808}"/>
              </a:ext>
            </a:extLst>
          </p:cNvPr>
          <p:cNvGrpSpPr/>
          <p:nvPr/>
        </p:nvGrpSpPr>
        <p:grpSpPr>
          <a:xfrm>
            <a:off x="4250044" y="4283516"/>
            <a:ext cx="3889906" cy="1742896"/>
            <a:chOff x="4250044" y="4283516"/>
            <a:chExt cx="3889906" cy="1742896"/>
          </a:xfrm>
        </p:grpSpPr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5742D8FE-D422-364D-B811-6D58F123B05A}"/>
                </a:ext>
              </a:extLst>
            </p:cNvPr>
            <p:cNvSpPr/>
            <p:nvPr/>
          </p:nvSpPr>
          <p:spPr>
            <a:xfrm>
              <a:off x="6626797" y="4861893"/>
              <a:ext cx="1513153" cy="116451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Items</a:t>
              </a:r>
            </a:p>
            <a:p>
              <a:pPr algn="ctr"/>
              <a:r>
                <a:rPr lang="en-US" dirty="0"/>
                <a:t>Store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334995A-A998-DD4A-88AA-D1ED9E800D10}"/>
                </a:ext>
              </a:extLst>
            </p:cNvPr>
            <p:cNvCxnSpPr>
              <a:cxnSpLocks/>
              <a:stCxn id="24" idx="1"/>
              <a:endCxn id="6" idx="2"/>
            </p:cNvCxnSpPr>
            <p:nvPr/>
          </p:nvCxnSpPr>
          <p:spPr>
            <a:xfrm flipH="1" flipV="1">
              <a:off x="6194777" y="4283516"/>
              <a:ext cx="1188597" cy="57837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5B1B4985-2B69-384C-A190-CC67282D04DC}"/>
                </a:ext>
              </a:extLst>
            </p:cNvPr>
            <p:cNvSpPr/>
            <p:nvPr/>
          </p:nvSpPr>
          <p:spPr>
            <a:xfrm>
              <a:off x="4250044" y="4861893"/>
              <a:ext cx="1513153" cy="116451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Feature</a:t>
              </a:r>
              <a:br>
                <a:rPr lang="en-US" dirty="0"/>
              </a:br>
              <a:r>
                <a:rPr lang="en-US" dirty="0"/>
                <a:t>Store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93ACB4A-5E7E-544C-9EE3-E52A52ED990E}"/>
                </a:ext>
              </a:extLst>
            </p:cNvPr>
            <p:cNvCxnSpPr>
              <a:cxnSpLocks/>
              <a:stCxn id="21" idx="1"/>
              <a:endCxn id="6" idx="2"/>
            </p:cNvCxnSpPr>
            <p:nvPr/>
          </p:nvCxnSpPr>
          <p:spPr>
            <a:xfrm flipV="1">
              <a:off x="5006621" y="4283516"/>
              <a:ext cx="1188156" cy="57837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18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0D3A99-1F10-6C44-8A77-A71E71762098}"/>
              </a:ext>
            </a:extLst>
          </p:cNvPr>
          <p:cNvSpPr/>
          <p:nvPr/>
        </p:nvSpPr>
        <p:spPr>
          <a:xfrm>
            <a:off x="1262355" y="4036997"/>
            <a:ext cx="1594945" cy="835378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A80B82-7844-7A43-AA6E-E065D4E687BF}"/>
              </a:ext>
            </a:extLst>
          </p:cNvPr>
          <p:cNvSpPr/>
          <p:nvPr/>
        </p:nvSpPr>
        <p:spPr>
          <a:xfrm>
            <a:off x="2974975" y="1944043"/>
            <a:ext cx="5312566" cy="3657600"/>
          </a:xfrm>
          <a:prstGeom prst="round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3D3AE-F4EA-9844-8820-8A56AF7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System Design (2/2)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94047F2-2F28-AA45-9FE2-8F54A8F42395}"/>
              </a:ext>
            </a:extLst>
          </p:cNvPr>
          <p:cNvSpPr/>
          <p:nvPr/>
        </p:nvSpPr>
        <p:spPr>
          <a:xfrm>
            <a:off x="1392424" y="4181116"/>
            <a:ext cx="1329959" cy="541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Query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616AC7-D9FC-E54F-B90D-D0269B7F5A9E}"/>
              </a:ext>
            </a:extLst>
          </p:cNvPr>
          <p:cNvSpPr/>
          <p:nvPr/>
        </p:nvSpPr>
        <p:spPr>
          <a:xfrm>
            <a:off x="3242402" y="3670142"/>
            <a:ext cx="1258712" cy="15635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Retrieval</a:t>
            </a:r>
          </a:p>
          <a:p>
            <a:pPr algn="ctr"/>
            <a:r>
              <a:rPr lang="en-US" dirty="0">
                <a:latin typeface="FreightSans Pro Book" panose="02000606030000020004" pitchFamily="2" charset="0"/>
              </a:rPr>
              <a:t>AKA</a:t>
            </a:r>
          </a:p>
          <a:p>
            <a:pPr algn="ctr"/>
            <a:r>
              <a:rPr lang="en-US" dirty="0">
                <a:latin typeface="FreightSans Pro Book" panose="02000606030000020004" pitchFamily="2" charset="0"/>
              </a:rPr>
              <a:t>Candidate</a:t>
            </a:r>
          </a:p>
          <a:p>
            <a:pPr algn="ctr"/>
            <a:r>
              <a:rPr lang="en-US" dirty="0">
                <a:latin typeface="FreightSans Pro Book" panose="02000606030000020004" pitchFamily="2" charset="0"/>
              </a:rPr>
              <a:t>Generator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A8CB6AE-FB9F-804A-84EF-E088DAFDFC68}"/>
              </a:ext>
            </a:extLst>
          </p:cNvPr>
          <p:cNvSpPr/>
          <p:nvPr/>
        </p:nvSpPr>
        <p:spPr>
          <a:xfrm>
            <a:off x="8538313" y="3906899"/>
            <a:ext cx="1659467" cy="83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User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5485EC7-1007-9B4F-A8C4-D522E6EBD0F5}"/>
              </a:ext>
            </a:extLst>
          </p:cNvPr>
          <p:cNvSpPr/>
          <p:nvPr/>
        </p:nvSpPr>
        <p:spPr>
          <a:xfrm>
            <a:off x="8690713" y="4059299"/>
            <a:ext cx="1659467" cy="83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User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9C478DC-088A-C94C-B4F0-B26BCC496787}"/>
              </a:ext>
            </a:extLst>
          </p:cNvPr>
          <p:cNvSpPr/>
          <p:nvPr/>
        </p:nvSpPr>
        <p:spPr>
          <a:xfrm>
            <a:off x="8843113" y="4211699"/>
            <a:ext cx="1659467" cy="83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User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E97855A-59F1-B545-9F90-487A699D3BC2}"/>
              </a:ext>
            </a:extLst>
          </p:cNvPr>
          <p:cNvSpPr/>
          <p:nvPr/>
        </p:nvSpPr>
        <p:spPr>
          <a:xfrm>
            <a:off x="8995513" y="4364099"/>
            <a:ext cx="1659467" cy="83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Ranked Items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F300E5-2C6A-D14D-A64E-58EBB7432476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 flipV="1">
            <a:off x="4501114" y="4451897"/>
            <a:ext cx="512943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>
            <a:extLst>
              <a:ext uri="{FF2B5EF4-FFF2-40B4-BE49-F238E27FC236}">
                <a16:creationId xmlns:a16="http://schemas.microsoft.com/office/drawing/2014/main" id="{1FD19FE5-28E4-5D42-8B1B-668E617A734C}"/>
              </a:ext>
            </a:extLst>
          </p:cNvPr>
          <p:cNvSpPr/>
          <p:nvPr/>
        </p:nvSpPr>
        <p:spPr>
          <a:xfrm>
            <a:off x="3242402" y="2251668"/>
            <a:ext cx="1258712" cy="1100113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Item</a:t>
            </a:r>
            <a:br>
              <a:rPr lang="en-US" dirty="0">
                <a:latin typeface="FreightSans Pro Book" panose="02000606030000020004" pitchFamily="2" charset="0"/>
              </a:rPr>
            </a:br>
            <a:r>
              <a:rPr lang="en-US" dirty="0">
                <a:latin typeface="FreightSans Pro Book" panose="02000606030000020004" pitchFamily="2" charset="0"/>
              </a:rPr>
              <a:t>Store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0EE9396-F3C1-0E46-AAF2-95F48D83665C}"/>
              </a:ext>
            </a:extLst>
          </p:cNvPr>
          <p:cNvCxnSpPr>
            <a:cxnSpLocks/>
            <a:stCxn id="28" idx="3"/>
            <a:endCxn id="18" idx="0"/>
          </p:cNvCxnSpPr>
          <p:nvPr/>
        </p:nvCxnSpPr>
        <p:spPr>
          <a:xfrm>
            <a:off x="3871758" y="3351781"/>
            <a:ext cx="0" cy="31836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F66FD3A-2B66-594A-8892-43F2CA88BE71}"/>
              </a:ext>
            </a:extLst>
          </p:cNvPr>
          <p:cNvSpPr/>
          <p:nvPr/>
        </p:nvSpPr>
        <p:spPr>
          <a:xfrm>
            <a:off x="5014057" y="3670140"/>
            <a:ext cx="1258712" cy="15635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Ranking Model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672368-AEB1-9046-BD78-C4B8ADAC9D76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6272769" y="4451896"/>
            <a:ext cx="512943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n 50">
            <a:extLst>
              <a:ext uri="{FF2B5EF4-FFF2-40B4-BE49-F238E27FC236}">
                <a16:creationId xmlns:a16="http://schemas.microsoft.com/office/drawing/2014/main" id="{EA4C8EB7-4E47-BC42-B680-27969768AC93}"/>
              </a:ext>
            </a:extLst>
          </p:cNvPr>
          <p:cNvSpPr/>
          <p:nvPr/>
        </p:nvSpPr>
        <p:spPr>
          <a:xfrm>
            <a:off x="5014057" y="2251668"/>
            <a:ext cx="1258712" cy="1100114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Feature</a:t>
            </a:r>
            <a:br>
              <a:rPr lang="en-US" dirty="0">
                <a:latin typeface="FreightSans Pro Book" panose="02000606030000020004" pitchFamily="2" charset="0"/>
              </a:rPr>
            </a:br>
            <a:r>
              <a:rPr lang="en-US" dirty="0">
                <a:latin typeface="FreightSans Pro Book" panose="02000606030000020004" pitchFamily="2" charset="0"/>
              </a:rPr>
              <a:t>Store</a:t>
            </a:r>
          </a:p>
        </p:txBody>
      </p:sp>
      <p:sp>
        <p:nvSpPr>
          <p:cNvPr id="52" name="Can 51">
            <a:extLst>
              <a:ext uri="{FF2B5EF4-FFF2-40B4-BE49-F238E27FC236}">
                <a16:creationId xmlns:a16="http://schemas.microsoft.com/office/drawing/2014/main" id="{998A8F08-499F-5445-99F1-F84665C69DAD}"/>
              </a:ext>
            </a:extLst>
          </p:cNvPr>
          <p:cNvSpPr/>
          <p:nvPr/>
        </p:nvSpPr>
        <p:spPr>
          <a:xfrm>
            <a:off x="8735869" y="2251668"/>
            <a:ext cx="1258712" cy="1100114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Impression</a:t>
            </a:r>
            <a:br>
              <a:rPr lang="en-US" dirty="0">
                <a:latin typeface="FreightSans Pro Book" panose="02000606030000020004" pitchFamily="2" charset="0"/>
              </a:rPr>
            </a:br>
            <a:r>
              <a:rPr lang="en-US" dirty="0">
                <a:latin typeface="FreightSans Pro Book" panose="02000606030000020004" pitchFamily="2" charset="0"/>
              </a:rPr>
              <a:t>Log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46F7D71-42E4-C741-ADF6-FF2FCF0DA2DF}"/>
              </a:ext>
            </a:extLst>
          </p:cNvPr>
          <p:cNvSpPr/>
          <p:nvPr/>
        </p:nvSpPr>
        <p:spPr>
          <a:xfrm>
            <a:off x="6794529" y="3670141"/>
            <a:ext cx="1258712" cy="15635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eightSans Pro Book" panose="02000606030000020004" pitchFamily="2" charset="0"/>
              </a:rPr>
              <a:t>Custom</a:t>
            </a:r>
            <a:br>
              <a:rPr lang="en-US" dirty="0">
                <a:latin typeface="FreightSans Pro Book" panose="02000606030000020004" pitchFamily="2" charset="0"/>
              </a:rPr>
            </a:br>
            <a:r>
              <a:rPr lang="en-US" dirty="0">
                <a:latin typeface="FreightSans Pro Book" panose="02000606030000020004" pitchFamily="2" charset="0"/>
              </a:rPr>
              <a:t>Business Logic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DC8A1D9-4F91-3943-AC8C-E2C25FBFA38C}"/>
              </a:ext>
            </a:extLst>
          </p:cNvPr>
          <p:cNvCxnSpPr>
            <a:cxnSpLocks/>
            <a:stCxn id="51" idx="3"/>
            <a:endCxn id="44" idx="0"/>
          </p:cNvCxnSpPr>
          <p:nvPr/>
        </p:nvCxnSpPr>
        <p:spPr>
          <a:xfrm>
            <a:off x="5643413" y="3351782"/>
            <a:ext cx="0" cy="3183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1D98269-2DF6-954E-89AD-27CB5815AD54}"/>
              </a:ext>
            </a:extLst>
          </p:cNvPr>
          <p:cNvCxnSpPr>
            <a:cxnSpLocks/>
            <a:stCxn id="19" idx="0"/>
            <a:endCxn id="52" idx="3"/>
          </p:cNvCxnSpPr>
          <p:nvPr/>
        </p:nvCxnSpPr>
        <p:spPr>
          <a:xfrm flipH="1" flipV="1">
            <a:off x="9365225" y="3351782"/>
            <a:ext cx="2822" cy="5551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C0FF2B-A184-9340-928A-15F6E0C0E4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722383" y="4451896"/>
            <a:ext cx="520019" cy="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9687C25-57E6-514F-A792-D7E3BD28A167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053241" y="4451897"/>
            <a:ext cx="48507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E00565D-1FBC-C245-ADB1-1CE6D6D09DAC}"/>
              </a:ext>
            </a:extLst>
          </p:cNvPr>
          <p:cNvSpPr txBox="1"/>
          <p:nvPr/>
        </p:nvSpPr>
        <p:spPr>
          <a:xfrm>
            <a:off x="6413892" y="2009934"/>
            <a:ext cx="173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Recommender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System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4F946B1-3A87-A84D-A65B-C962969F3ABF}"/>
              </a:ext>
            </a:extLst>
          </p:cNvPr>
          <p:cNvSpPr/>
          <p:nvPr/>
        </p:nvSpPr>
        <p:spPr>
          <a:xfrm>
            <a:off x="3099489" y="2157146"/>
            <a:ext cx="1542748" cy="323664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C27AE3E-7C80-564E-8973-72FEA17426B7}"/>
              </a:ext>
            </a:extLst>
          </p:cNvPr>
          <p:cNvSpPr/>
          <p:nvPr/>
        </p:nvSpPr>
        <p:spPr>
          <a:xfrm>
            <a:off x="4872039" y="2154518"/>
            <a:ext cx="1542748" cy="323664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972283B-75B3-0E4F-BB1D-EE4413BF5190}"/>
              </a:ext>
            </a:extLst>
          </p:cNvPr>
          <p:cNvSpPr/>
          <p:nvPr/>
        </p:nvSpPr>
        <p:spPr>
          <a:xfrm>
            <a:off x="6644589" y="3518704"/>
            <a:ext cx="1542748" cy="1872463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62F32B2-3FAC-6048-A47D-4753EB81AADF}"/>
              </a:ext>
            </a:extLst>
          </p:cNvPr>
          <p:cNvSpPr/>
          <p:nvPr/>
        </p:nvSpPr>
        <p:spPr>
          <a:xfrm>
            <a:off x="8412056" y="2056233"/>
            <a:ext cx="2380444" cy="333491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D3AE-F4EA-9844-8820-8A56AF7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@ Scale – Practical Techniques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1D0F9E2-8523-7B48-8B17-33173251944D}"/>
              </a:ext>
            </a:extLst>
          </p:cNvPr>
          <p:cNvSpPr/>
          <p:nvPr/>
        </p:nvSpPr>
        <p:spPr>
          <a:xfrm>
            <a:off x="4787489" y="1692814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System Design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901B1B-70B1-1F4C-8EB7-BEB18298BA23}"/>
              </a:ext>
            </a:extLst>
          </p:cNvPr>
          <p:cNvSpPr/>
          <p:nvPr/>
        </p:nvSpPr>
        <p:spPr>
          <a:xfrm>
            <a:off x="4333667" y="1692815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4A80C64-FC6F-5E4F-9F2D-BA20FB298D18}"/>
              </a:ext>
            </a:extLst>
          </p:cNvPr>
          <p:cNvSpPr/>
          <p:nvPr/>
        </p:nvSpPr>
        <p:spPr>
          <a:xfrm>
            <a:off x="4787489" y="2871396"/>
            <a:ext cx="5426417" cy="907645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1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Candidate Generation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9B6D0F-FFA5-434F-B6C7-4EBB87A3B48E}"/>
              </a:ext>
            </a:extLst>
          </p:cNvPr>
          <p:cNvSpPr/>
          <p:nvPr/>
        </p:nvSpPr>
        <p:spPr>
          <a:xfrm>
            <a:off x="4333667" y="2871397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4317D2D-ABA3-C449-8DBF-E47570C48B72}"/>
              </a:ext>
            </a:extLst>
          </p:cNvPr>
          <p:cNvSpPr/>
          <p:nvPr/>
        </p:nvSpPr>
        <p:spPr>
          <a:xfrm>
            <a:off x="4787489" y="4049978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Learning from Sparse 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D82262-2C11-B148-96D8-AA110FA9E5DA}"/>
              </a:ext>
            </a:extLst>
          </p:cNvPr>
          <p:cNvSpPr/>
          <p:nvPr/>
        </p:nvSpPr>
        <p:spPr>
          <a:xfrm>
            <a:off x="4333667" y="4049979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490BE43-4D57-5C44-9569-25BB7A1D644A}"/>
              </a:ext>
            </a:extLst>
          </p:cNvPr>
          <p:cNvSpPr/>
          <p:nvPr/>
        </p:nvSpPr>
        <p:spPr>
          <a:xfrm>
            <a:off x="4787489" y="5228560"/>
            <a:ext cx="5426417" cy="907644"/>
          </a:xfrm>
          <a:custGeom>
            <a:avLst/>
            <a:gdLst>
              <a:gd name="connsiteX0" fmla="*/ 0 w 5426417"/>
              <a:gd name="connsiteY0" fmla="*/ 0 h 907643"/>
              <a:gd name="connsiteX1" fmla="*/ 4972596 w 5426417"/>
              <a:gd name="connsiteY1" fmla="*/ 0 h 907643"/>
              <a:gd name="connsiteX2" fmla="*/ 5426417 w 5426417"/>
              <a:gd name="connsiteY2" fmla="*/ 453822 h 907643"/>
              <a:gd name="connsiteX3" fmla="*/ 4972596 w 5426417"/>
              <a:gd name="connsiteY3" fmla="*/ 907643 h 907643"/>
              <a:gd name="connsiteX4" fmla="*/ 0 w 5426417"/>
              <a:gd name="connsiteY4" fmla="*/ 907643 h 907643"/>
              <a:gd name="connsiteX5" fmla="*/ 0 w 5426417"/>
              <a:gd name="connsiteY5" fmla="*/ 0 h 9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17" h="907643">
                <a:moveTo>
                  <a:pt x="5426417" y="907642"/>
                </a:moveTo>
                <a:lnTo>
                  <a:pt x="453821" y="907642"/>
                </a:lnTo>
                <a:lnTo>
                  <a:pt x="0" y="453821"/>
                </a:lnTo>
                <a:lnTo>
                  <a:pt x="453821" y="1"/>
                </a:lnTo>
                <a:lnTo>
                  <a:pt x="5426417" y="1"/>
                </a:lnTo>
                <a:lnTo>
                  <a:pt x="5426417" y="907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57" tIns="129541" rIns="241808" bIns="129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FreightSans Pro Book" panose="02000606030000020004" pitchFamily="2" charset="0"/>
              </a:rPr>
              <a:t>Keeping Models Fresh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50CB23-1F3A-0E4E-92B5-25F2A0DB272B}"/>
              </a:ext>
            </a:extLst>
          </p:cNvPr>
          <p:cNvSpPr/>
          <p:nvPr/>
        </p:nvSpPr>
        <p:spPr>
          <a:xfrm>
            <a:off x="4333667" y="5228561"/>
            <a:ext cx="907643" cy="907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Graphic 5" descr="Hierarchy">
            <a:extLst>
              <a:ext uri="{FF2B5EF4-FFF2-40B4-BE49-F238E27FC236}">
                <a16:creationId xmlns:a16="http://schemas.microsoft.com/office/drawing/2014/main" id="{62AD6793-E34C-684E-B17D-3094E757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1372" y="1804193"/>
            <a:ext cx="702751" cy="702751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550E38E4-8581-7542-887C-D26E03A94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72" y="2968590"/>
            <a:ext cx="702751" cy="702751"/>
          </a:xfrm>
          <a:prstGeom prst="rect">
            <a:avLst/>
          </a:prstGeom>
        </p:spPr>
      </p:pic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AE03762D-5E2E-F34A-A42C-4C1D7C09B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1372" y="4151532"/>
            <a:ext cx="702751" cy="702751"/>
          </a:xfrm>
          <a:prstGeom prst="rect">
            <a:avLst/>
          </a:prstGeom>
        </p:spPr>
      </p:pic>
      <p:pic>
        <p:nvPicPr>
          <p:cNvPr id="12" name="Graphic 11" descr="Stopwatch">
            <a:extLst>
              <a:ext uri="{FF2B5EF4-FFF2-40B4-BE49-F238E27FC236}">
                <a16:creationId xmlns:a16="http://schemas.microsoft.com/office/drawing/2014/main" id="{F208FD2A-A223-5D4F-B788-285CCB21CA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1372" y="5334474"/>
            <a:ext cx="702751" cy="702751"/>
          </a:xfrm>
          <a:prstGeom prst="rect">
            <a:avLst/>
          </a:prstGeom>
        </p:spPr>
      </p:pic>
      <p:pic>
        <p:nvPicPr>
          <p:cNvPr id="14" name="Graphic 13" descr="Projector screen">
            <a:extLst>
              <a:ext uri="{FF2B5EF4-FFF2-40B4-BE49-F238E27FC236}">
                <a16:creationId xmlns:a16="http://schemas.microsoft.com/office/drawing/2014/main" id="{AB8C015A-A631-954F-A7CA-065CEDD4A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257" y="1867093"/>
            <a:ext cx="3300219" cy="330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B57BEE-083D-7E41-94EF-861E0E89BEA2}"/>
              </a:ext>
            </a:extLst>
          </p:cNvPr>
          <p:cNvSpPr txBox="1"/>
          <p:nvPr/>
        </p:nvSpPr>
        <p:spPr>
          <a:xfrm>
            <a:off x="1368075" y="4794493"/>
            <a:ext cx="1848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FreightSans Pro Book" panose="02000606030000020004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184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_template_powerpoint" id="{FB80EFF1-9A88-E442-A0B0-8831ED61A442}" vid="{74F3CAFC-B14C-4947-B882-FF96A2713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26806</TotalTime>
  <Words>711</Words>
  <Application>Microsoft Macintosh PowerPoint</Application>
  <PresentationFormat>Widescreen</PresentationFormat>
  <Paragraphs>218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FreightSans Pro Book</vt:lpstr>
      <vt:lpstr>FreightSans Pro Light</vt:lpstr>
      <vt:lpstr>FreightSansLFPro</vt:lpstr>
      <vt:lpstr>Office Theme</vt:lpstr>
      <vt:lpstr>Personalization @ Scale Challenges and Practical Techniques</vt:lpstr>
      <vt:lpstr>Facebook’s  Mission: Bring the World  Closer Together</vt:lpstr>
      <vt:lpstr>PowerPoint Presentation</vt:lpstr>
      <vt:lpstr>Personalization @ Facebook</vt:lpstr>
      <vt:lpstr>PowerPoint Presentation</vt:lpstr>
      <vt:lpstr>Personalization @ Scale – Practical Techniques</vt:lpstr>
      <vt:lpstr>Personalization @ Scale – System Design (1/2)</vt:lpstr>
      <vt:lpstr>Personalization @ Scale – System Design (2/2)</vt:lpstr>
      <vt:lpstr>Personalization @ Scale – Practical Techniques</vt:lpstr>
      <vt:lpstr>Personalization @ Scale – Retrieval (1/3)</vt:lpstr>
      <vt:lpstr>Personalization @ Scale – Retrieval (2/3)</vt:lpstr>
      <vt:lpstr>Personalization @ Scale – Retrieval (3/3)</vt:lpstr>
      <vt:lpstr>Personalization @ Scale – Practical Techniques</vt:lpstr>
      <vt:lpstr>Personalization @ Scale – Data Sparsity (1/3)</vt:lpstr>
      <vt:lpstr>Personalization @ Scale – Sparse Data (2/3)</vt:lpstr>
      <vt:lpstr>Personalization @ Scale – Sparse Data (3/3)</vt:lpstr>
      <vt:lpstr>Personalization @ Scale – Practical Techniques</vt:lpstr>
      <vt:lpstr>Personalization @ Scale – Model Freshness (1/2)</vt:lpstr>
      <vt:lpstr>Personalization @ Scale – Model Freshness (2/2)</vt:lpstr>
      <vt:lpstr>Personalization @ Scale – Practical Techniques</vt:lpstr>
      <vt:lpstr>Personalization @ Scale Challenges and Practical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Mora</dc:creator>
  <cp:lastModifiedBy>Hagay Lupesko</cp:lastModifiedBy>
  <cp:revision>120</cp:revision>
  <dcterms:created xsi:type="dcterms:W3CDTF">2019-03-26T03:08:40Z</dcterms:created>
  <dcterms:modified xsi:type="dcterms:W3CDTF">2019-09-21T04:49:28Z</dcterms:modified>
</cp:coreProperties>
</file>